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61" r:id="rId2"/>
    <p:sldId id="266" r:id="rId3"/>
    <p:sldId id="379" r:id="rId4"/>
    <p:sldId id="380" r:id="rId5"/>
    <p:sldId id="318" r:id="rId6"/>
    <p:sldId id="319" r:id="rId7"/>
    <p:sldId id="320" r:id="rId8"/>
    <p:sldId id="321" r:id="rId9"/>
    <p:sldId id="322" r:id="rId10"/>
    <p:sldId id="323" r:id="rId11"/>
    <p:sldId id="378" r:id="rId12"/>
    <p:sldId id="349" r:id="rId13"/>
    <p:sldId id="350" r:id="rId14"/>
    <p:sldId id="351" r:id="rId15"/>
    <p:sldId id="352" r:id="rId16"/>
    <p:sldId id="353" r:id="rId17"/>
    <p:sldId id="354" r:id="rId18"/>
    <p:sldId id="355" r:id="rId19"/>
    <p:sldId id="356" r:id="rId20"/>
    <p:sldId id="377" r:id="rId21"/>
    <p:sldId id="368" r:id="rId22"/>
    <p:sldId id="369" r:id="rId23"/>
    <p:sldId id="370" r:id="rId24"/>
    <p:sldId id="373" r:id="rId25"/>
    <p:sldId id="366" r:id="rId26"/>
    <p:sldId id="372" r:id="rId27"/>
    <p:sldId id="363" r:id="rId28"/>
    <p:sldId id="371" r:id="rId29"/>
    <p:sldId id="359" r:id="rId30"/>
    <p:sldId id="358" r:id="rId31"/>
    <p:sldId id="360" r:id="rId32"/>
    <p:sldId id="361" r:id="rId33"/>
    <p:sldId id="364" r:id="rId34"/>
    <p:sldId id="365" r:id="rId35"/>
    <p:sldId id="384" r:id="rId36"/>
    <p:sldId id="383" r:id="rId37"/>
    <p:sldId id="381" r:id="rId38"/>
    <p:sldId id="326" r:id="rId39"/>
    <p:sldId id="325" r:id="rId40"/>
    <p:sldId id="327" r:id="rId41"/>
    <p:sldId id="328" r:id="rId42"/>
    <p:sldId id="329" r:id="rId43"/>
    <p:sldId id="332" r:id="rId44"/>
    <p:sldId id="344" r:id="rId45"/>
    <p:sldId id="385" r:id="rId46"/>
    <p:sldId id="331" r:id="rId47"/>
    <p:sldId id="340" r:id="rId48"/>
    <p:sldId id="339" r:id="rId49"/>
    <p:sldId id="341" r:id="rId50"/>
    <p:sldId id="338" r:id="rId51"/>
    <p:sldId id="342" r:id="rId52"/>
    <p:sldId id="343" r:id="rId53"/>
    <p:sldId id="345" r:id="rId54"/>
    <p:sldId id="382" r:id="rId55"/>
    <p:sldId id="26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572A4-601B-4B1D-893B-0B68168C40ED}" v="55" dt="2023-07-10T17:39:16.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ck Olsen (AirPro Diagnostics)" userId="bbb32254-5ba1-4c07-a6c4-6ff640687b52" providerId="ADAL" clId="{68D572A4-601B-4B1D-893B-0B68168C40ED}"/>
    <pc:docChg chg="undo redo custSel addSld delSld modSld sldOrd">
      <pc:chgData name="Chuck Olsen (AirPro Diagnostics)" userId="bbb32254-5ba1-4c07-a6c4-6ff640687b52" providerId="ADAL" clId="{68D572A4-601B-4B1D-893B-0B68168C40ED}" dt="2023-07-10T17:58:09.065" v="1054"/>
      <pc:docMkLst>
        <pc:docMk/>
      </pc:docMkLst>
      <pc:sldChg chg="modSp mod">
        <pc:chgData name="Chuck Olsen (AirPro Diagnostics)" userId="bbb32254-5ba1-4c07-a6c4-6ff640687b52" providerId="ADAL" clId="{68D572A4-601B-4B1D-893B-0B68168C40ED}" dt="2023-07-07T12:11:08.518" v="131" actId="122"/>
        <pc:sldMkLst>
          <pc:docMk/>
          <pc:sldMk cId="2390025839" sldId="326"/>
        </pc:sldMkLst>
        <pc:spChg chg="mod">
          <ac:chgData name="Chuck Olsen (AirPro Diagnostics)" userId="bbb32254-5ba1-4c07-a6c4-6ff640687b52" providerId="ADAL" clId="{68D572A4-601B-4B1D-893B-0B68168C40ED}" dt="2023-07-07T12:11:08.518" v="131" actId="122"/>
          <ac:spMkLst>
            <pc:docMk/>
            <pc:sldMk cId="2390025839" sldId="326"/>
            <ac:spMk id="2" creationId="{0E57B6D1-A610-EFFB-2B45-9D64799E1374}"/>
          </ac:spMkLst>
        </pc:spChg>
      </pc:sldChg>
      <pc:sldChg chg="del">
        <pc:chgData name="Chuck Olsen (AirPro Diagnostics)" userId="bbb32254-5ba1-4c07-a6c4-6ff640687b52" providerId="ADAL" clId="{68D572A4-601B-4B1D-893B-0B68168C40ED}" dt="2023-07-10T15:30:40.440" v="819" actId="2696"/>
        <pc:sldMkLst>
          <pc:docMk/>
          <pc:sldMk cId="1075676039" sldId="330"/>
        </pc:sldMkLst>
      </pc:sldChg>
      <pc:sldChg chg="del">
        <pc:chgData name="Chuck Olsen (AirPro Diagnostics)" userId="bbb32254-5ba1-4c07-a6c4-6ff640687b52" providerId="ADAL" clId="{68D572A4-601B-4B1D-893B-0B68168C40ED}" dt="2023-07-10T15:37:25.303" v="823" actId="2696"/>
        <pc:sldMkLst>
          <pc:docMk/>
          <pc:sldMk cId="3020860257" sldId="333"/>
        </pc:sldMkLst>
      </pc:sldChg>
      <pc:sldChg chg="del ord">
        <pc:chgData name="Chuck Olsen (AirPro Diagnostics)" userId="bbb32254-5ba1-4c07-a6c4-6ff640687b52" providerId="ADAL" clId="{68D572A4-601B-4B1D-893B-0B68168C40ED}" dt="2023-07-10T15:32:16.821" v="822" actId="2696"/>
        <pc:sldMkLst>
          <pc:docMk/>
          <pc:sldMk cId="3430288771" sldId="335"/>
        </pc:sldMkLst>
      </pc:sldChg>
      <pc:sldChg chg="del">
        <pc:chgData name="Chuck Olsen (AirPro Diagnostics)" userId="bbb32254-5ba1-4c07-a6c4-6ff640687b52" providerId="ADAL" clId="{68D572A4-601B-4B1D-893B-0B68168C40ED}" dt="2023-07-10T15:30:28.996" v="818" actId="2696"/>
        <pc:sldMkLst>
          <pc:docMk/>
          <pc:sldMk cId="3013720275" sldId="336"/>
        </pc:sldMkLst>
      </pc:sldChg>
      <pc:sldChg chg="addSp modSp modNotesTx">
        <pc:chgData name="Chuck Olsen (AirPro Diagnostics)" userId="bbb32254-5ba1-4c07-a6c4-6ff640687b52" providerId="ADAL" clId="{68D572A4-601B-4B1D-893B-0B68168C40ED}" dt="2023-07-10T15:12:24.954" v="788"/>
        <pc:sldMkLst>
          <pc:docMk/>
          <pc:sldMk cId="3720624363" sldId="353"/>
        </pc:sldMkLst>
        <pc:spChg chg="add mod">
          <ac:chgData name="Chuck Olsen (AirPro Diagnostics)" userId="bbb32254-5ba1-4c07-a6c4-6ff640687b52" providerId="ADAL" clId="{68D572A4-601B-4B1D-893B-0B68168C40ED}" dt="2023-07-10T15:12:24.954" v="788"/>
          <ac:spMkLst>
            <pc:docMk/>
            <pc:sldMk cId="3720624363" sldId="353"/>
            <ac:spMk id="4" creationId="{5F1B024A-8487-DAAD-FA95-37E73795C443}"/>
          </ac:spMkLst>
        </pc:spChg>
      </pc:sldChg>
      <pc:sldChg chg="addSp modSp mod">
        <pc:chgData name="Chuck Olsen (AirPro Diagnostics)" userId="bbb32254-5ba1-4c07-a6c4-6ff640687b52" providerId="ADAL" clId="{68D572A4-601B-4B1D-893B-0B68168C40ED}" dt="2023-07-10T15:12:38.077" v="790" actId="1076"/>
        <pc:sldMkLst>
          <pc:docMk/>
          <pc:sldMk cId="433782986" sldId="356"/>
        </pc:sldMkLst>
        <pc:spChg chg="add mod">
          <ac:chgData name="Chuck Olsen (AirPro Diagnostics)" userId="bbb32254-5ba1-4c07-a6c4-6ff640687b52" providerId="ADAL" clId="{68D572A4-601B-4B1D-893B-0B68168C40ED}" dt="2023-07-10T15:12:38.077" v="790" actId="1076"/>
          <ac:spMkLst>
            <pc:docMk/>
            <pc:sldMk cId="433782986" sldId="356"/>
            <ac:spMk id="3" creationId="{89934B13-4682-3929-08D3-6D2F1B934A21}"/>
          </ac:spMkLst>
        </pc:spChg>
      </pc:sldChg>
      <pc:sldChg chg="modSp mod">
        <pc:chgData name="Chuck Olsen (AirPro Diagnostics)" userId="bbb32254-5ba1-4c07-a6c4-6ff640687b52" providerId="ADAL" clId="{68D572A4-601B-4B1D-893B-0B68168C40ED}" dt="2023-07-10T15:24:56.276" v="799" actId="122"/>
        <pc:sldMkLst>
          <pc:docMk/>
          <pc:sldMk cId="3025121701" sldId="358"/>
        </pc:sldMkLst>
        <pc:spChg chg="mod">
          <ac:chgData name="Chuck Olsen (AirPro Diagnostics)" userId="bbb32254-5ba1-4c07-a6c4-6ff640687b52" providerId="ADAL" clId="{68D572A4-601B-4B1D-893B-0B68168C40ED}" dt="2023-07-10T15:24:56.276" v="799" actId="122"/>
          <ac:spMkLst>
            <pc:docMk/>
            <pc:sldMk cId="3025121701" sldId="358"/>
            <ac:spMk id="2" creationId="{0E57B6D1-A610-EFFB-2B45-9D64799E1374}"/>
          </ac:spMkLst>
        </pc:spChg>
      </pc:sldChg>
      <pc:sldChg chg="modSp mod">
        <pc:chgData name="Chuck Olsen (AirPro Diagnostics)" userId="bbb32254-5ba1-4c07-a6c4-6ff640687b52" providerId="ADAL" clId="{68D572A4-601B-4B1D-893B-0B68168C40ED}" dt="2023-07-10T15:25:17.390" v="800" actId="207"/>
        <pc:sldMkLst>
          <pc:docMk/>
          <pc:sldMk cId="136637115" sldId="359"/>
        </pc:sldMkLst>
        <pc:spChg chg="mod">
          <ac:chgData name="Chuck Olsen (AirPro Diagnostics)" userId="bbb32254-5ba1-4c07-a6c4-6ff640687b52" providerId="ADAL" clId="{68D572A4-601B-4B1D-893B-0B68168C40ED}" dt="2023-07-10T15:25:17.390" v="800" actId="207"/>
          <ac:spMkLst>
            <pc:docMk/>
            <pc:sldMk cId="136637115" sldId="359"/>
            <ac:spMk id="5" creationId="{0EC902CB-B21A-9355-3320-5B152EC430E6}"/>
          </ac:spMkLst>
        </pc:spChg>
      </pc:sldChg>
      <pc:sldChg chg="del">
        <pc:chgData name="Chuck Olsen (AirPro Diagnostics)" userId="bbb32254-5ba1-4c07-a6c4-6ff640687b52" providerId="ADAL" clId="{68D572A4-601B-4B1D-893B-0B68168C40ED}" dt="2023-07-10T15:20:59.776" v="794" actId="2696"/>
        <pc:sldMkLst>
          <pc:docMk/>
          <pc:sldMk cId="723916111" sldId="362"/>
        </pc:sldMkLst>
      </pc:sldChg>
      <pc:sldChg chg="ord">
        <pc:chgData name="Chuck Olsen (AirPro Diagnostics)" userId="bbb32254-5ba1-4c07-a6c4-6ff640687b52" providerId="ADAL" clId="{68D572A4-601B-4B1D-893B-0B68168C40ED}" dt="2023-07-10T15:22:57.912" v="798"/>
        <pc:sldMkLst>
          <pc:docMk/>
          <pc:sldMk cId="1091682906" sldId="363"/>
        </pc:sldMkLst>
      </pc:sldChg>
      <pc:sldChg chg="ord">
        <pc:chgData name="Chuck Olsen (AirPro Diagnostics)" userId="bbb32254-5ba1-4c07-a6c4-6ff640687b52" providerId="ADAL" clId="{68D572A4-601B-4B1D-893B-0B68168C40ED}" dt="2023-07-10T15:26:38.578" v="812"/>
        <pc:sldMkLst>
          <pc:docMk/>
          <pc:sldMk cId="2866511743" sldId="366"/>
        </pc:sldMkLst>
      </pc:sldChg>
      <pc:sldChg chg="ord">
        <pc:chgData name="Chuck Olsen (AirPro Diagnostics)" userId="bbb32254-5ba1-4c07-a6c4-6ff640687b52" providerId="ADAL" clId="{68D572A4-601B-4B1D-893B-0B68168C40ED}" dt="2023-07-10T15:22:25.976" v="796"/>
        <pc:sldMkLst>
          <pc:docMk/>
          <pc:sldMk cId="2673148180" sldId="372"/>
        </pc:sldMkLst>
      </pc:sldChg>
      <pc:sldChg chg="new del">
        <pc:chgData name="Chuck Olsen (AirPro Diagnostics)" userId="bbb32254-5ba1-4c07-a6c4-6ff640687b52" providerId="ADAL" clId="{68D572A4-601B-4B1D-893B-0B68168C40ED}" dt="2023-07-07T12:02:54.419" v="2" actId="680"/>
        <pc:sldMkLst>
          <pc:docMk/>
          <pc:sldMk cId="106145070" sldId="383"/>
        </pc:sldMkLst>
      </pc:sldChg>
      <pc:sldChg chg="addSp modSp add mod ord modNotesTx">
        <pc:chgData name="Chuck Olsen (AirPro Diagnostics)" userId="bbb32254-5ba1-4c07-a6c4-6ff640687b52" providerId="ADAL" clId="{68D572A4-601B-4B1D-893B-0B68168C40ED}" dt="2023-07-10T17:58:09.065" v="1054"/>
        <pc:sldMkLst>
          <pc:docMk/>
          <pc:sldMk cId="2058879494" sldId="383"/>
        </pc:sldMkLst>
        <pc:spChg chg="mod">
          <ac:chgData name="Chuck Olsen (AirPro Diagnostics)" userId="bbb32254-5ba1-4c07-a6c4-6ff640687b52" providerId="ADAL" clId="{68D572A4-601B-4B1D-893B-0B68168C40ED}" dt="2023-07-07T12:23:52.412" v="163" actId="1076"/>
          <ac:spMkLst>
            <pc:docMk/>
            <pc:sldMk cId="2058879494" sldId="383"/>
            <ac:spMk id="2" creationId="{0E57B6D1-A610-EFFB-2B45-9D64799E1374}"/>
          </ac:spMkLst>
        </pc:spChg>
        <pc:spChg chg="add mod">
          <ac:chgData name="Chuck Olsen (AirPro Diagnostics)" userId="bbb32254-5ba1-4c07-a6c4-6ff640687b52" providerId="ADAL" clId="{68D572A4-601B-4B1D-893B-0B68168C40ED}" dt="2023-07-10T17:38:32.264" v="995" actId="20577"/>
          <ac:spMkLst>
            <pc:docMk/>
            <pc:sldMk cId="2058879494" sldId="383"/>
            <ac:spMk id="3" creationId="{0E8D9DC1-2A0F-036C-F9A3-DFA089CCCC2C}"/>
          </ac:spMkLst>
        </pc:spChg>
      </pc:sldChg>
      <pc:sldChg chg="modSp add mod">
        <pc:chgData name="Chuck Olsen (AirPro Diagnostics)" userId="bbb32254-5ba1-4c07-a6c4-6ff640687b52" providerId="ADAL" clId="{68D572A4-601B-4B1D-893B-0B68168C40ED}" dt="2023-07-10T17:57:52.750" v="1052" actId="14100"/>
        <pc:sldMkLst>
          <pc:docMk/>
          <pc:sldMk cId="3290648595" sldId="384"/>
        </pc:sldMkLst>
        <pc:spChg chg="mod">
          <ac:chgData name="Chuck Olsen (AirPro Diagnostics)" userId="bbb32254-5ba1-4c07-a6c4-6ff640687b52" providerId="ADAL" clId="{68D572A4-601B-4B1D-893B-0B68168C40ED}" dt="2023-07-10T17:30:43.510" v="970" actId="1076"/>
          <ac:spMkLst>
            <pc:docMk/>
            <pc:sldMk cId="3290648595" sldId="384"/>
            <ac:spMk id="2" creationId="{0E57B6D1-A610-EFFB-2B45-9D64799E1374}"/>
          </ac:spMkLst>
        </pc:spChg>
        <pc:spChg chg="mod">
          <ac:chgData name="Chuck Olsen (AirPro Diagnostics)" userId="bbb32254-5ba1-4c07-a6c4-6ff640687b52" providerId="ADAL" clId="{68D572A4-601B-4B1D-893B-0B68168C40ED}" dt="2023-07-10T17:57:52.750" v="1052" actId="14100"/>
          <ac:spMkLst>
            <pc:docMk/>
            <pc:sldMk cId="3290648595" sldId="384"/>
            <ac:spMk id="3" creationId="{0E8D9DC1-2A0F-036C-F9A3-DFA089CCCC2C}"/>
          </ac:spMkLst>
        </pc:spChg>
      </pc:sldChg>
      <pc:sldChg chg="modSp add del mod">
        <pc:chgData name="Chuck Olsen (AirPro Diagnostics)" userId="bbb32254-5ba1-4c07-a6c4-6ff640687b52" providerId="ADAL" clId="{68D572A4-601B-4B1D-893B-0B68168C40ED}" dt="2023-07-10T17:56:58.859" v="1046" actId="2696"/>
        <pc:sldMkLst>
          <pc:docMk/>
          <pc:sldMk cId="293425630" sldId="386"/>
        </pc:sldMkLst>
        <pc:spChg chg="mod">
          <ac:chgData name="Chuck Olsen (AirPro Diagnostics)" userId="bbb32254-5ba1-4c07-a6c4-6ff640687b52" providerId="ADAL" clId="{68D572A4-601B-4B1D-893B-0B68168C40ED}" dt="2023-07-10T17:54:14.599" v="1044" actId="13926"/>
          <ac:spMkLst>
            <pc:docMk/>
            <pc:sldMk cId="293425630" sldId="386"/>
            <ac:spMk id="3" creationId="{0E8D9DC1-2A0F-036C-F9A3-DFA089CCCC2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wner\Downloads\2023-02-25.VIN%20Report.Calibrations2.ADA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wner\Downloads\2023-02-25.VIN%20Report.Calibrations2.AD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wner\Downloads\2023-02-25.VIN%20Report.Calibrations2.ADA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'Chart Values'!$T$4:$T$17</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'Chart Values'!$W$4:$W$17</c:f>
              <c:numCache>
                <c:formatCode>0%</c:formatCode>
                <c:ptCount val="14"/>
                <c:pt idx="0">
                  <c:v>2.7397260273972601E-2</c:v>
                </c:pt>
                <c:pt idx="1">
                  <c:v>3.1055900621118012E-2</c:v>
                </c:pt>
                <c:pt idx="2">
                  <c:v>7.7363896848137534E-2</c:v>
                </c:pt>
                <c:pt idx="3">
                  <c:v>0.08</c:v>
                </c:pt>
                <c:pt idx="4">
                  <c:v>0.16297262059973924</c:v>
                </c:pt>
                <c:pt idx="5">
                  <c:v>0.17910447761194029</c:v>
                </c:pt>
                <c:pt idx="6">
                  <c:v>0.24574829931972789</c:v>
                </c:pt>
                <c:pt idx="7">
                  <c:v>0.35286009648518263</c:v>
                </c:pt>
                <c:pt idx="8">
                  <c:v>0.42475865985235661</c:v>
                </c:pt>
                <c:pt idx="9">
                  <c:v>0.56028368794326244</c:v>
                </c:pt>
                <c:pt idx="10">
                  <c:v>0.74583122789287515</c:v>
                </c:pt>
                <c:pt idx="11">
                  <c:v>0.78064243448858839</c:v>
                </c:pt>
                <c:pt idx="12">
                  <c:v>0.83713039263208922</c:v>
                </c:pt>
                <c:pt idx="13">
                  <c:v>0.8906976744186047</c:v>
                </c:pt>
              </c:numCache>
            </c:numRef>
          </c:val>
          <c:smooth val="0"/>
          <c:extLst>
            <c:ext xmlns:c16="http://schemas.microsoft.com/office/drawing/2014/chart" uri="{C3380CC4-5D6E-409C-BE32-E72D297353CC}">
              <c16:uniqueId val="{00000000-66F7-406A-8AD1-E8F5AE638F7A}"/>
            </c:ext>
          </c:extLst>
        </c:ser>
        <c:dLbls>
          <c:showLegendKey val="0"/>
          <c:showVal val="0"/>
          <c:showCatName val="0"/>
          <c:showSerName val="0"/>
          <c:showPercent val="0"/>
          <c:showBubbleSize val="0"/>
        </c:dLbls>
        <c:smooth val="0"/>
        <c:axId val="1268003216"/>
        <c:axId val="1268002256"/>
      </c:lineChart>
      <c:catAx>
        <c:axId val="126800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002256"/>
        <c:crosses val="autoZero"/>
        <c:auto val="1"/>
        <c:lblAlgn val="ctr"/>
        <c:lblOffset val="100"/>
        <c:noMultiLvlLbl val="0"/>
      </c:catAx>
      <c:valAx>
        <c:axId val="126800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00321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37699266214051E-2"/>
          <c:y val="4.492803996119208E-2"/>
          <c:w val="0.92320933161264584"/>
          <c:h val="0.90644686419084863"/>
        </c:manualLayout>
      </c:layout>
      <c:areaChart>
        <c:grouping val="standard"/>
        <c:varyColors val="0"/>
        <c:ser>
          <c:idx val="1"/>
          <c:order val="1"/>
          <c:tx>
            <c:v>Helper</c:v>
          </c:tx>
          <c:spPr>
            <a:solidFill>
              <a:schemeClr val="accent1">
                <a:lumMod val="40000"/>
                <a:lumOff val="60000"/>
              </a:schemeClr>
            </a:solidFill>
            <a:ln>
              <a:noFill/>
            </a:ln>
            <a:effectLst/>
          </c:spPr>
          <c:val>
            <c:numRef>
              <c:f>'Chart Values'!$X$4:$X$17</c:f>
              <c:numCache>
                <c:formatCode>0%</c:formatCode>
                <c:ptCount val="14"/>
                <c:pt idx="0">
                  <c:v>2.7397260273972601E-2</c:v>
                </c:pt>
                <c:pt idx="1">
                  <c:v>3.1055900621118012E-2</c:v>
                </c:pt>
                <c:pt idx="2">
                  <c:v>7.7363896848137534E-2</c:v>
                </c:pt>
                <c:pt idx="3">
                  <c:v>0.08</c:v>
                </c:pt>
                <c:pt idx="4">
                  <c:v>0.16297262059973924</c:v>
                </c:pt>
                <c:pt idx="5">
                  <c:v>0.17910447761194029</c:v>
                </c:pt>
                <c:pt idx="6">
                  <c:v>0.24574829931972789</c:v>
                </c:pt>
                <c:pt idx="7">
                  <c:v>0.35286009648518263</c:v>
                </c:pt>
              </c:numCache>
            </c:numRef>
          </c:val>
          <c:extLst>
            <c:ext xmlns:c16="http://schemas.microsoft.com/office/drawing/2014/chart" uri="{C3380CC4-5D6E-409C-BE32-E72D297353CC}">
              <c16:uniqueId val="{00000000-E33E-4435-B3C6-EB110D2A937C}"/>
            </c:ext>
          </c:extLst>
        </c:ser>
        <c:dLbls>
          <c:showLegendKey val="0"/>
          <c:showVal val="0"/>
          <c:showCatName val="0"/>
          <c:showSerName val="0"/>
          <c:showPercent val="0"/>
          <c:showBubbleSize val="0"/>
        </c:dLbls>
        <c:axId val="258031072"/>
        <c:axId val="262557376"/>
      </c:areaChart>
      <c:lineChart>
        <c:grouping val="standard"/>
        <c:varyColors val="0"/>
        <c:ser>
          <c:idx val="0"/>
          <c:order val="0"/>
          <c:spPr>
            <a:ln w="28575" cap="rnd">
              <a:solidFill>
                <a:schemeClr val="accent1"/>
              </a:solidFill>
              <a:round/>
            </a:ln>
            <a:effectLst/>
          </c:spPr>
          <c:marker>
            <c:symbol val="none"/>
          </c:marker>
          <c:cat>
            <c:strRef>
              <c:f>'Chart Values'!$T$4:$T$17</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'Chart Values'!$W$4:$W$17</c:f>
              <c:numCache>
                <c:formatCode>0%</c:formatCode>
                <c:ptCount val="14"/>
                <c:pt idx="0">
                  <c:v>2.7397260273972601E-2</c:v>
                </c:pt>
                <c:pt idx="1">
                  <c:v>3.1055900621118012E-2</c:v>
                </c:pt>
                <c:pt idx="2">
                  <c:v>7.7363896848137534E-2</c:v>
                </c:pt>
                <c:pt idx="3">
                  <c:v>0.08</c:v>
                </c:pt>
                <c:pt idx="4">
                  <c:v>0.16297262059973924</c:v>
                </c:pt>
                <c:pt idx="5">
                  <c:v>0.17910447761194029</c:v>
                </c:pt>
                <c:pt idx="6">
                  <c:v>0.24574829931972789</c:v>
                </c:pt>
                <c:pt idx="7">
                  <c:v>0.35286009648518263</c:v>
                </c:pt>
                <c:pt idx="8">
                  <c:v>0.42475865985235661</c:v>
                </c:pt>
                <c:pt idx="9">
                  <c:v>0.56028368794326244</c:v>
                </c:pt>
                <c:pt idx="10">
                  <c:v>0.74583122789287515</c:v>
                </c:pt>
                <c:pt idx="11">
                  <c:v>0.78064243448858839</c:v>
                </c:pt>
                <c:pt idx="12">
                  <c:v>0.83713039263208922</c:v>
                </c:pt>
                <c:pt idx="13">
                  <c:v>0.8906976744186047</c:v>
                </c:pt>
              </c:numCache>
            </c:numRef>
          </c:val>
          <c:smooth val="0"/>
          <c:extLst>
            <c:ext xmlns:c16="http://schemas.microsoft.com/office/drawing/2014/chart" uri="{C3380CC4-5D6E-409C-BE32-E72D297353CC}">
              <c16:uniqueId val="{00000001-E33E-4435-B3C6-EB110D2A937C}"/>
            </c:ext>
          </c:extLst>
        </c:ser>
        <c:dLbls>
          <c:showLegendKey val="0"/>
          <c:showVal val="0"/>
          <c:showCatName val="0"/>
          <c:showSerName val="0"/>
          <c:showPercent val="0"/>
          <c:showBubbleSize val="0"/>
        </c:dLbls>
        <c:marker val="1"/>
        <c:smooth val="0"/>
        <c:axId val="258031072"/>
        <c:axId val="262557376"/>
      </c:lineChart>
      <c:catAx>
        <c:axId val="25803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557376"/>
        <c:crosses val="autoZero"/>
        <c:auto val="1"/>
        <c:lblAlgn val="ctr"/>
        <c:lblOffset val="100"/>
        <c:noMultiLvlLbl val="0"/>
      </c:catAx>
      <c:valAx>
        <c:axId val="262557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031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v>Helper1</c:v>
          </c:tx>
          <c:spPr>
            <a:solidFill>
              <a:schemeClr val="accent2"/>
            </a:solidFill>
            <a:ln>
              <a:noFill/>
            </a:ln>
            <a:effectLst/>
          </c:spPr>
          <c:val>
            <c:numRef>
              <c:f>'Chart Values'!$X$19:$X$35</c:f>
              <c:numCache>
                <c:formatCode>0%</c:formatCode>
                <c:ptCount val="17"/>
                <c:pt idx="0">
                  <c:v>2.7397260273972601E-2</c:v>
                </c:pt>
                <c:pt idx="1">
                  <c:v>3.1055900621118012E-2</c:v>
                </c:pt>
                <c:pt idx="2">
                  <c:v>7.7363896848137534E-2</c:v>
                </c:pt>
                <c:pt idx="3">
                  <c:v>0.08</c:v>
                </c:pt>
                <c:pt idx="4">
                  <c:v>0.16297262059973924</c:v>
                </c:pt>
                <c:pt idx="5">
                  <c:v>0.17910447761194029</c:v>
                </c:pt>
                <c:pt idx="6">
                  <c:v>0.24574829931972789</c:v>
                </c:pt>
                <c:pt idx="7">
                  <c:v>0.35286009648518263</c:v>
                </c:pt>
              </c:numCache>
            </c:numRef>
          </c:val>
          <c:extLst>
            <c:ext xmlns:c16="http://schemas.microsoft.com/office/drawing/2014/chart" uri="{C3380CC4-5D6E-409C-BE32-E72D297353CC}">
              <c16:uniqueId val="{00000000-5473-4280-9E86-F33AD72ACC66}"/>
            </c:ext>
          </c:extLst>
        </c:ser>
        <c:ser>
          <c:idx val="2"/>
          <c:order val="2"/>
          <c:tx>
            <c:v>Helper2</c:v>
          </c:tx>
          <c:spPr>
            <a:solidFill>
              <a:schemeClr val="accent3"/>
            </a:solidFill>
            <a:ln>
              <a:noFill/>
            </a:ln>
            <a:effectLst/>
          </c:spPr>
          <c:val>
            <c:numRef>
              <c:f>'Chart Values'!$Y$19:$Y$29</c:f>
              <c:numCache>
                <c:formatCode>0%</c:formatCode>
                <c:ptCount val="11"/>
                <c:pt idx="0">
                  <c:v>0</c:v>
                </c:pt>
                <c:pt idx="1">
                  <c:v>0</c:v>
                </c:pt>
                <c:pt idx="2">
                  <c:v>0</c:v>
                </c:pt>
                <c:pt idx="3">
                  <c:v>0</c:v>
                </c:pt>
                <c:pt idx="4">
                  <c:v>0</c:v>
                </c:pt>
                <c:pt idx="5">
                  <c:v>0</c:v>
                </c:pt>
                <c:pt idx="6">
                  <c:v>0</c:v>
                </c:pt>
                <c:pt idx="7">
                  <c:v>0.35</c:v>
                </c:pt>
                <c:pt idx="8">
                  <c:v>0.42</c:v>
                </c:pt>
                <c:pt idx="9">
                  <c:v>0.56000000000000005</c:v>
                </c:pt>
                <c:pt idx="10">
                  <c:v>0.75</c:v>
                </c:pt>
              </c:numCache>
            </c:numRef>
          </c:val>
          <c:extLst>
            <c:ext xmlns:c16="http://schemas.microsoft.com/office/drawing/2014/chart" uri="{C3380CC4-5D6E-409C-BE32-E72D297353CC}">
              <c16:uniqueId val="{00000001-5473-4280-9E86-F33AD72ACC66}"/>
            </c:ext>
          </c:extLst>
        </c:ser>
        <c:dLbls>
          <c:showLegendKey val="0"/>
          <c:showVal val="0"/>
          <c:showCatName val="0"/>
          <c:showSerName val="0"/>
          <c:showPercent val="0"/>
          <c:showBubbleSize val="0"/>
        </c:dLbls>
        <c:axId val="1415897456"/>
        <c:axId val="1415897936"/>
      </c:areaChart>
      <c:lineChart>
        <c:grouping val="standard"/>
        <c:varyColors val="0"/>
        <c:ser>
          <c:idx val="0"/>
          <c:order val="0"/>
          <c:spPr>
            <a:ln w="28575" cap="rnd">
              <a:solidFill>
                <a:schemeClr val="accent1"/>
              </a:solidFill>
              <a:round/>
            </a:ln>
            <a:effectLst/>
          </c:spPr>
          <c:marker>
            <c:symbol val="none"/>
          </c:marker>
          <c:cat>
            <c:strRef>
              <c:f>'Chart Values'!$T$19:$T$35</c:f>
              <c:strCach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strCache>
            </c:strRef>
          </c:cat>
          <c:val>
            <c:numRef>
              <c:f>'Chart Values'!$W$19:$W$35</c:f>
              <c:numCache>
                <c:formatCode>0%</c:formatCode>
                <c:ptCount val="17"/>
                <c:pt idx="0">
                  <c:v>2.7397260273972601E-2</c:v>
                </c:pt>
                <c:pt idx="1">
                  <c:v>3.1055900621118012E-2</c:v>
                </c:pt>
                <c:pt idx="2">
                  <c:v>7.7363896848137534E-2</c:v>
                </c:pt>
                <c:pt idx="3">
                  <c:v>0.08</c:v>
                </c:pt>
                <c:pt idx="4">
                  <c:v>0.16297262059973924</c:v>
                </c:pt>
                <c:pt idx="5">
                  <c:v>0.17910447761194029</c:v>
                </c:pt>
                <c:pt idx="6">
                  <c:v>0.24574829931972789</c:v>
                </c:pt>
                <c:pt idx="7">
                  <c:v>0.35286009648518263</c:v>
                </c:pt>
                <c:pt idx="8">
                  <c:v>0.42475865985235661</c:v>
                </c:pt>
                <c:pt idx="9">
                  <c:v>0.56028368794326244</c:v>
                </c:pt>
                <c:pt idx="10">
                  <c:v>0.74583122789287515</c:v>
                </c:pt>
                <c:pt idx="11">
                  <c:v>0.78064243448858839</c:v>
                </c:pt>
                <c:pt idx="12">
                  <c:v>0.83713039263208922</c:v>
                </c:pt>
                <c:pt idx="13">
                  <c:v>0.8906976744186047</c:v>
                </c:pt>
                <c:pt idx="14">
                  <c:v>0.9</c:v>
                </c:pt>
                <c:pt idx="15">
                  <c:v>0.92</c:v>
                </c:pt>
                <c:pt idx="16">
                  <c:v>0.93</c:v>
                </c:pt>
              </c:numCache>
            </c:numRef>
          </c:val>
          <c:smooth val="0"/>
          <c:extLst>
            <c:ext xmlns:c16="http://schemas.microsoft.com/office/drawing/2014/chart" uri="{C3380CC4-5D6E-409C-BE32-E72D297353CC}">
              <c16:uniqueId val="{00000002-5473-4280-9E86-F33AD72ACC66}"/>
            </c:ext>
          </c:extLst>
        </c:ser>
        <c:dLbls>
          <c:showLegendKey val="0"/>
          <c:showVal val="0"/>
          <c:showCatName val="0"/>
          <c:showSerName val="0"/>
          <c:showPercent val="0"/>
          <c:showBubbleSize val="0"/>
        </c:dLbls>
        <c:marker val="1"/>
        <c:smooth val="0"/>
        <c:axId val="1415897456"/>
        <c:axId val="1415897936"/>
      </c:lineChart>
      <c:catAx>
        <c:axId val="141589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5897936"/>
        <c:crosses val="autoZero"/>
        <c:auto val="1"/>
        <c:lblAlgn val="ctr"/>
        <c:lblOffset val="100"/>
        <c:noMultiLvlLbl val="0"/>
      </c:catAx>
      <c:valAx>
        <c:axId val="1415897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58974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v>Helper1</c:v>
          </c:tx>
          <c:spPr>
            <a:solidFill>
              <a:schemeClr val="accent2"/>
            </a:solidFill>
            <a:ln>
              <a:noFill/>
            </a:ln>
            <a:effectLst/>
          </c:spPr>
          <c:val>
            <c:numRef>
              <c:f>'Chart Values'!$X$37:$X$44</c:f>
              <c:numCache>
                <c:formatCode>0%</c:formatCode>
                <c:ptCount val="8"/>
                <c:pt idx="0">
                  <c:v>2.7397260273972601E-2</c:v>
                </c:pt>
                <c:pt idx="1">
                  <c:v>3.1055900621118012E-2</c:v>
                </c:pt>
                <c:pt idx="2">
                  <c:v>7.7363896848137534E-2</c:v>
                </c:pt>
                <c:pt idx="3">
                  <c:v>0.08</c:v>
                </c:pt>
                <c:pt idx="4">
                  <c:v>0.16297262059973924</c:v>
                </c:pt>
                <c:pt idx="5">
                  <c:v>0.17910447761194029</c:v>
                </c:pt>
                <c:pt idx="6">
                  <c:v>0.24574829931972789</c:v>
                </c:pt>
                <c:pt idx="7">
                  <c:v>0.35286009648518263</c:v>
                </c:pt>
              </c:numCache>
            </c:numRef>
          </c:val>
          <c:extLst>
            <c:ext xmlns:c16="http://schemas.microsoft.com/office/drawing/2014/chart" uri="{C3380CC4-5D6E-409C-BE32-E72D297353CC}">
              <c16:uniqueId val="{00000000-D6D2-4F71-9916-64800944ACAC}"/>
            </c:ext>
          </c:extLst>
        </c:ser>
        <c:ser>
          <c:idx val="2"/>
          <c:order val="2"/>
          <c:tx>
            <c:v>Helper2</c:v>
          </c:tx>
          <c:spPr>
            <a:solidFill>
              <a:schemeClr val="accent3"/>
            </a:solidFill>
            <a:ln>
              <a:noFill/>
            </a:ln>
            <a:effectLst/>
          </c:spPr>
          <c:val>
            <c:numRef>
              <c:f>'Chart Values'!$Y$37:$Y$47</c:f>
              <c:numCache>
                <c:formatCode>0%</c:formatCode>
                <c:ptCount val="11"/>
                <c:pt idx="0">
                  <c:v>0</c:v>
                </c:pt>
                <c:pt idx="1">
                  <c:v>0</c:v>
                </c:pt>
                <c:pt idx="2">
                  <c:v>0</c:v>
                </c:pt>
                <c:pt idx="3">
                  <c:v>0</c:v>
                </c:pt>
                <c:pt idx="4">
                  <c:v>0</c:v>
                </c:pt>
                <c:pt idx="5">
                  <c:v>0</c:v>
                </c:pt>
                <c:pt idx="6">
                  <c:v>0</c:v>
                </c:pt>
                <c:pt idx="7">
                  <c:v>0.35</c:v>
                </c:pt>
                <c:pt idx="8">
                  <c:v>0.42</c:v>
                </c:pt>
                <c:pt idx="9">
                  <c:v>0.56000000000000005</c:v>
                </c:pt>
                <c:pt idx="10">
                  <c:v>0.75</c:v>
                </c:pt>
              </c:numCache>
            </c:numRef>
          </c:val>
          <c:extLst>
            <c:ext xmlns:c16="http://schemas.microsoft.com/office/drawing/2014/chart" uri="{C3380CC4-5D6E-409C-BE32-E72D297353CC}">
              <c16:uniqueId val="{00000001-D6D2-4F71-9916-64800944ACAC}"/>
            </c:ext>
          </c:extLst>
        </c:ser>
        <c:ser>
          <c:idx val="3"/>
          <c:order val="3"/>
          <c:tx>
            <c:v>Helper3</c:v>
          </c:tx>
          <c:spPr>
            <a:solidFill>
              <a:schemeClr val="accent4"/>
            </a:solidFill>
            <a:ln>
              <a:noFill/>
            </a:ln>
            <a:effectLst/>
          </c:spPr>
          <c:val>
            <c:numRef>
              <c:f>'Chart Values'!$Z$37:$Z$51</c:f>
              <c:numCache>
                <c:formatCode>0%</c:formatCode>
                <c:ptCount val="15"/>
                <c:pt idx="0">
                  <c:v>0</c:v>
                </c:pt>
                <c:pt idx="1">
                  <c:v>0</c:v>
                </c:pt>
                <c:pt idx="2">
                  <c:v>0</c:v>
                </c:pt>
                <c:pt idx="3">
                  <c:v>0</c:v>
                </c:pt>
                <c:pt idx="4">
                  <c:v>0</c:v>
                </c:pt>
                <c:pt idx="5">
                  <c:v>0</c:v>
                </c:pt>
                <c:pt idx="6">
                  <c:v>0</c:v>
                </c:pt>
                <c:pt idx="7">
                  <c:v>0</c:v>
                </c:pt>
                <c:pt idx="8">
                  <c:v>0</c:v>
                </c:pt>
                <c:pt idx="9">
                  <c:v>0</c:v>
                </c:pt>
                <c:pt idx="10">
                  <c:v>0.75</c:v>
                </c:pt>
                <c:pt idx="11">
                  <c:v>0.78</c:v>
                </c:pt>
                <c:pt idx="12">
                  <c:v>0.84</c:v>
                </c:pt>
                <c:pt idx="13">
                  <c:v>0.89</c:v>
                </c:pt>
                <c:pt idx="14">
                  <c:v>0.9</c:v>
                </c:pt>
              </c:numCache>
            </c:numRef>
          </c:val>
          <c:extLst>
            <c:ext xmlns:c16="http://schemas.microsoft.com/office/drawing/2014/chart" uri="{C3380CC4-5D6E-409C-BE32-E72D297353CC}">
              <c16:uniqueId val="{00000002-D6D2-4F71-9916-64800944ACAC}"/>
            </c:ext>
          </c:extLst>
        </c:ser>
        <c:dLbls>
          <c:showLegendKey val="0"/>
          <c:showVal val="0"/>
          <c:showCatName val="0"/>
          <c:showSerName val="0"/>
          <c:showPercent val="0"/>
          <c:showBubbleSize val="0"/>
        </c:dLbls>
        <c:axId val="49627232"/>
        <c:axId val="49620032"/>
      </c:areaChart>
      <c:lineChart>
        <c:grouping val="standard"/>
        <c:varyColors val="0"/>
        <c:ser>
          <c:idx val="0"/>
          <c:order val="0"/>
          <c:spPr>
            <a:ln w="28575" cap="rnd">
              <a:solidFill>
                <a:schemeClr val="accent1"/>
              </a:solidFill>
              <a:round/>
            </a:ln>
            <a:effectLst/>
          </c:spPr>
          <c:marker>
            <c:symbol val="none"/>
          </c:marker>
          <c:cat>
            <c:strRef>
              <c:f>'Chart Values'!$T$37:$T$57</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'Chart Values'!$W$37:$W$57</c:f>
              <c:numCache>
                <c:formatCode>0%</c:formatCode>
                <c:ptCount val="21"/>
                <c:pt idx="0">
                  <c:v>2.7397260273972601E-2</c:v>
                </c:pt>
                <c:pt idx="1">
                  <c:v>3.1055900621118012E-2</c:v>
                </c:pt>
                <c:pt idx="2">
                  <c:v>7.7363896848137534E-2</c:v>
                </c:pt>
                <c:pt idx="3">
                  <c:v>0.08</c:v>
                </c:pt>
                <c:pt idx="4">
                  <c:v>0.16297262059973924</c:v>
                </c:pt>
                <c:pt idx="5">
                  <c:v>0.17910447761194029</c:v>
                </c:pt>
                <c:pt idx="6">
                  <c:v>0.24574829931972789</c:v>
                </c:pt>
                <c:pt idx="7">
                  <c:v>0.35286009648518263</c:v>
                </c:pt>
                <c:pt idx="8">
                  <c:v>0.42475865985235661</c:v>
                </c:pt>
                <c:pt idx="9">
                  <c:v>0.56028368794326244</c:v>
                </c:pt>
                <c:pt idx="10">
                  <c:v>0.74583122789287515</c:v>
                </c:pt>
                <c:pt idx="11">
                  <c:v>0.78064243448858839</c:v>
                </c:pt>
                <c:pt idx="12">
                  <c:v>0.83713039263208922</c:v>
                </c:pt>
                <c:pt idx="13">
                  <c:v>0.8906976744186047</c:v>
                </c:pt>
                <c:pt idx="14">
                  <c:v>0.9</c:v>
                </c:pt>
                <c:pt idx="15">
                  <c:v>0.92</c:v>
                </c:pt>
                <c:pt idx="16">
                  <c:v>0.93</c:v>
                </c:pt>
                <c:pt idx="17">
                  <c:v>0.95</c:v>
                </c:pt>
                <c:pt idx="18">
                  <c:v>0.95</c:v>
                </c:pt>
                <c:pt idx="19">
                  <c:v>0.95</c:v>
                </c:pt>
                <c:pt idx="20">
                  <c:v>0.95</c:v>
                </c:pt>
              </c:numCache>
            </c:numRef>
          </c:val>
          <c:smooth val="0"/>
          <c:extLst>
            <c:ext xmlns:c16="http://schemas.microsoft.com/office/drawing/2014/chart" uri="{C3380CC4-5D6E-409C-BE32-E72D297353CC}">
              <c16:uniqueId val="{00000003-D6D2-4F71-9916-64800944ACAC}"/>
            </c:ext>
          </c:extLst>
        </c:ser>
        <c:dLbls>
          <c:showLegendKey val="0"/>
          <c:showVal val="0"/>
          <c:showCatName val="0"/>
          <c:showSerName val="0"/>
          <c:showPercent val="0"/>
          <c:showBubbleSize val="0"/>
        </c:dLbls>
        <c:marker val="1"/>
        <c:smooth val="0"/>
        <c:axId val="49627232"/>
        <c:axId val="49620032"/>
      </c:lineChart>
      <c:catAx>
        <c:axId val="4962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20032"/>
        <c:crosses val="autoZero"/>
        <c:auto val="1"/>
        <c:lblAlgn val="ctr"/>
        <c:lblOffset val="100"/>
        <c:noMultiLvlLbl val="0"/>
      </c:catAx>
      <c:valAx>
        <c:axId val="49620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2723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0.6538</cdr:x>
      <cdr:y>0.78074</cdr:y>
    </cdr:from>
    <cdr:to>
      <cdr:x>0.78325</cdr:x>
      <cdr:y>0.8624</cdr:y>
    </cdr:to>
    <cdr:sp macro="" textlink="">
      <cdr:nvSpPr>
        <cdr:cNvPr id="2" name="TextBox 7">
          <a:extLst xmlns:a="http://schemas.openxmlformats.org/drawingml/2006/main">
            <a:ext uri="{FF2B5EF4-FFF2-40B4-BE49-F238E27FC236}">
              <a16:creationId xmlns:a16="http://schemas.microsoft.com/office/drawing/2014/main" id="{FD1F2E05-138C-8F94-4CBA-097D017FFCFC}"/>
            </a:ext>
          </a:extLst>
        </cdr:cNvPr>
        <cdr:cNvSpPr txBox="1"/>
      </cdr:nvSpPr>
      <cdr:spPr>
        <a:xfrm xmlns:a="http://schemas.openxmlformats.org/drawingml/2006/main">
          <a:off x="5243515" y="3531116"/>
          <a:ext cx="10382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29%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B7417-D000-4A67-AD1D-4442C04670A9}"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BCD77-F666-4FB7-8F56-F968FC9FCC8A}" type="slidenum">
              <a:rPr lang="en-US" smtClean="0"/>
              <a:t>‹#›</a:t>
            </a:fld>
            <a:endParaRPr lang="en-US"/>
          </a:p>
        </p:txBody>
      </p:sp>
    </p:spTree>
    <p:extLst>
      <p:ext uri="{BB962C8B-B14F-4D97-AF65-F5344CB8AC3E}">
        <p14:creationId xmlns:p14="http://schemas.microsoft.com/office/powerpoint/2010/main" val="10182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Olsen: Introduce session, Thank all committee members</a:t>
            </a:r>
          </a:p>
        </p:txBody>
      </p:sp>
      <p:sp>
        <p:nvSpPr>
          <p:cNvPr id="4" name="Slide Number Placeholder 3"/>
          <p:cNvSpPr>
            <a:spLocks noGrp="1"/>
          </p:cNvSpPr>
          <p:nvPr>
            <p:ph type="sldNum" sz="quarter" idx="5"/>
          </p:nvPr>
        </p:nvSpPr>
        <p:spPr/>
        <p:txBody>
          <a:bodyPr/>
          <a:lstStyle/>
          <a:p>
            <a:fld id="{326BCD77-F666-4FB7-8F56-F968FC9FCC8A}" type="slidenum">
              <a:rPr lang="en-US" smtClean="0"/>
              <a:t>1</a:t>
            </a:fld>
            <a:endParaRPr lang="en-US"/>
          </a:p>
        </p:txBody>
      </p:sp>
    </p:spTree>
    <p:extLst>
      <p:ext uri="{BB962C8B-B14F-4D97-AF65-F5344CB8AC3E}">
        <p14:creationId xmlns:p14="http://schemas.microsoft.com/office/powerpoint/2010/main" val="33463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10</a:t>
            </a:fld>
            <a:endParaRPr lang="en-US"/>
          </a:p>
        </p:txBody>
      </p:sp>
    </p:spTree>
    <p:extLst>
      <p:ext uri="{BB962C8B-B14F-4D97-AF65-F5344CB8AC3E}">
        <p14:creationId xmlns:p14="http://schemas.microsoft.com/office/powerpoint/2010/main" val="67831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11</a:t>
            </a:fld>
            <a:endParaRPr lang="en-US"/>
          </a:p>
        </p:txBody>
      </p:sp>
    </p:spTree>
    <p:extLst>
      <p:ext uri="{BB962C8B-B14F-4D97-AF65-F5344CB8AC3E}">
        <p14:creationId xmlns:p14="http://schemas.microsoft.com/office/powerpoint/2010/main" val="326187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12</a:t>
            </a:fld>
            <a:endParaRPr lang="en-US"/>
          </a:p>
        </p:txBody>
      </p:sp>
    </p:spTree>
    <p:extLst>
      <p:ext uri="{BB962C8B-B14F-4D97-AF65-F5344CB8AC3E}">
        <p14:creationId xmlns:p14="http://schemas.microsoft.com/office/powerpoint/2010/main" val="22690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13</a:t>
            </a:fld>
            <a:endParaRPr lang="en-US"/>
          </a:p>
        </p:txBody>
      </p:sp>
    </p:spTree>
    <p:extLst>
      <p:ext uri="{BB962C8B-B14F-4D97-AF65-F5344CB8AC3E}">
        <p14:creationId xmlns:p14="http://schemas.microsoft.com/office/powerpoint/2010/main" val="249371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14</a:t>
            </a:fld>
            <a:endParaRPr lang="en-US"/>
          </a:p>
        </p:txBody>
      </p:sp>
    </p:spTree>
    <p:extLst>
      <p:ext uri="{BB962C8B-B14F-4D97-AF65-F5344CB8AC3E}">
        <p14:creationId xmlns:p14="http://schemas.microsoft.com/office/powerpoint/2010/main" val="126881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15</a:t>
            </a:fld>
            <a:endParaRPr lang="en-US"/>
          </a:p>
        </p:txBody>
      </p:sp>
    </p:spTree>
    <p:extLst>
      <p:ext uri="{BB962C8B-B14F-4D97-AF65-F5344CB8AC3E}">
        <p14:creationId xmlns:p14="http://schemas.microsoft.com/office/powerpoint/2010/main" val="103160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16</a:t>
            </a:fld>
            <a:endParaRPr lang="en-US"/>
          </a:p>
        </p:txBody>
      </p:sp>
    </p:spTree>
    <p:extLst>
      <p:ext uri="{BB962C8B-B14F-4D97-AF65-F5344CB8AC3E}">
        <p14:creationId xmlns:p14="http://schemas.microsoft.com/office/powerpoint/2010/main" val="185850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17</a:t>
            </a:fld>
            <a:endParaRPr lang="en-US"/>
          </a:p>
        </p:txBody>
      </p:sp>
    </p:spTree>
    <p:extLst>
      <p:ext uri="{BB962C8B-B14F-4D97-AF65-F5344CB8AC3E}">
        <p14:creationId xmlns:p14="http://schemas.microsoft.com/office/powerpoint/2010/main" val="82139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18</a:t>
            </a:fld>
            <a:endParaRPr lang="en-US"/>
          </a:p>
        </p:txBody>
      </p:sp>
    </p:spTree>
    <p:extLst>
      <p:ext uri="{BB962C8B-B14F-4D97-AF65-F5344CB8AC3E}">
        <p14:creationId xmlns:p14="http://schemas.microsoft.com/office/powerpoint/2010/main" val="4341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19</a:t>
            </a:fld>
            <a:endParaRPr lang="en-US"/>
          </a:p>
        </p:txBody>
      </p:sp>
    </p:spTree>
    <p:extLst>
      <p:ext uri="{BB962C8B-B14F-4D97-AF65-F5344CB8AC3E}">
        <p14:creationId xmlns:p14="http://schemas.microsoft.com/office/powerpoint/2010/main" val="297984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Olsen</a:t>
            </a:r>
          </a:p>
        </p:txBody>
      </p:sp>
      <p:sp>
        <p:nvSpPr>
          <p:cNvPr id="4" name="Slide Number Placeholder 3"/>
          <p:cNvSpPr>
            <a:spLocks noGrp="1"/>
          </p:cNvSpPr>
          <p:nvPr>
            <p:ph type="sldNum" sz="quarter" idx="5"/>
          </p:nvPr>
        </p:nvSpPr>
        <p:spPr/>
        <p:txBody>
          <a:bodyPr/>
          <a:lstStyle/>
          <a:p>
            <a:fld id="{326BCD77-F666-4FB7-8F56-F968FC9FCC8A}" type="slidenum">
              <a:rPr lang="en-US" smtClean="0"/>
              <a:t>2</a:t>
            </a:fld>
            <a:endParaRPr lang="en-US"/>
          </a:p>
        </p:txBody>
      </p:sp>
    </p:spTree>
    <p:extLst>
      <p:ext uri="{BB962C8B-B14F-4D97-AF65-F5344CB8AC3E}">
        <p14:creationId xmlns:p14="http://schemas.microsoft.com/office/powerpoint/2010/main" val="107035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20</a:t>
            </a:fld>
            <a:endParaRPr lang="en-US"/>
          </a:p>
        </p:txBody>
      </p:sp>
    </p:spTree>
    <p:extLst>
      <p:ext uri="{BB962C8B-B14F-4D97-AF65-F5344CB8AC3E}">
        <p14:creationId xmlns:p14="http://schemas.microsoft.com/office/powerpoint/2010/main" val="294320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21</a:t>
            </a:fld>
            <a:endParaRPr lang="en-US"/>
          </a:p>
        </p:txBody>
      </p:sp>
    </p:spTree>
    <p:extLst>
      <p:ext uri="{BB962C8B-B14F-4D97-AF65-F5344CB8AC3E}">
        <p14:creationId xmlns:p14="http://schemas.microsoft.com/office/powerpoint/2010/main" val="153391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22</a:t>
            </a:fld>
            <a:endParaRPr lang="en-US"/>
          </a:p>
        </p:txBody>
      </p:sp>
    </p:spTree>
    <p:extLst>
      <p:ext uri="{BB962C8B-B14F-4D97-AF65-F5344CB8AC3E}">
        <p14:creationId xmlns:p14="http://schemas.microsoft.com/office/powerpoint/2010/main" val="194072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23</a:t>
            </a:fld>
            <a:endParaRPr lang="en-US"/>
          </a:p>
        </p:txBody>
      </p:sp>
    </p:spTree>
    <p:extLst>
      <p:ext uri="{BB962C8B-B14F-4D97-AF65-F5344CB8AC3E}">
        <p14:creationId xmlns:p14="http://schemas.microsoft.com/office/powerpoint/2010/main" val="316577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24</a:t>
            </a:fld>
            <a:endParaRPr lang="en-US"/>
          </a:p>
        </p:txBody>
      </p:sp>
    </p:spTree>
    <p:extLst>
      <p:ext uri="{BB962C8B-B14F-4D97-AF65-F5344CB8AC3E}">
        <p14:creationId xmlns:p14="http://schemas.microsoft.com/office/powerpoint/2010/main" val="148028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25</a:t>
            </a:fld>
            <a:endParaRPr lang="en-US"/>
          </a:p>
        </p:txBody>
      </p:sp>
    </p:spTree>
    <p:extLst>
      <p:ext uri="{BB962C8B-B14F-4D97-AF65-F5344CB8AC3E}">
        <p14:creationId xmlns:p14="http://schemas.microsoft.com/office/powerpoint/2010/main" val="158744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26</a:t>
            </a:fld>
            <a:endParaRPr lang="en-US"/>
          </a:p>
        </p:txBody>
      </p:sp>
    </p:spTree>
    <p:extLst>
      <p:ext uri="{BB962C8B-B14F-4D97-AF65-F5344CB8AC3E}">
        <p14:creationId xmlns:p14="http://schemas.microsoft.com/office/powerpoint/2010/main" val="1058385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27</a:t>
            </a:fld>
            <a:endParaRPr lang="en-US"/>
          </a:p>
        </p:txBody>
      </p:sp>
    </p:spTree>
    <p:extLst>
      <p:ext uri="{BB962C8B-B14F-4D97-AF65-F5344CB8AC3E}">
        <p14:creationId xmlns:p14="http://schemas.microsoft.com/office/powerpoint/2010/main" val="55506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Peeters</a:t>
            </a:r>
          </a:p>
        </p:txBody>
      </p:sp>
      <p:sp>
        <p:nvSpPr>
          <p:cNvPr id="4" name="Slide Number Placeholder 3"/>
          <p:cNvSpPr>
            <a:spLocks noGrp="1"/>
          </p:cNvSpPr>
          <p:nvPr>
            <p:ph type="sldNum" sz="quarter" idx="5"/>
          </p:nvPr>
        </p:nvSpPr>
        <p:spPr/>
        <p:txBody>
          <a:bodyPr/>
          <a:lstStyle/>
          <a:p>
            <a:fld id="{326BCD77-F666-4FB7-8F56-F968FC9FCC8A}" type="slidenum">
              <a:rPr lang="en-US" smtClean="0"/>
              <a:t>28</a:t>
            </a:fld>
            <a:endParaRPr lang="en-US"/>
          </a:p>
        </p:txBody>
      </p:sp>
    </p:spTree>
    <p:extLst>
      <p:ext uri="{BB962C8B-B14F-4D97-AF65-F5344CB8AC3E}">
        <p14:creationId xmlns:p14="http://schemas.microsoft.com/office/powerpoint/2010/main" val="4081478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29</a:t>
            </a:fld>
            <a:endParaRPr lang="en-US"/>
          </a:p>
        </p:txBody>
      </p:sp>
    </p:spTree>
    <p:extLst>
      <p:ext uri="{BB962C8B-B14F-4D97-AF65-F5344CB8AC3E}">
        <p14:creationId xmlns:p14="http://schemas.microsoft.com/office/powerpoint/2010/main" val="404512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Introduce Presenters/panelists</a:t>
            </a:r>
          </a:p>
          <a:p>
            <a:endParaRPr lang="en-US" b="1" dirty="0"/>
          </a:p>
          <a:p>
            <a:r>
              <a:rPr lang="en-US" b="1" dirty="0"/>
              <a:t>Mike Muller</a:t>
            </a:r>
            <a:r>
              <a:rPr lang="en-US" dirty="0"/>
              <a:t>, ADAS Engineer, SEMA Garage Detroit, </a:t>
            </a:r>
          </a:p>
          <a:p>
            <a:r>
              <a:rPr lang="en-US" dirty="0"/>
              <a:t>Previously worked at Bosch in automotive technology start-ups for Electrification, Connected Cloud Services &amp; ADAS.</a:t>
            </a:r>
          </a:p>
          <a:p>
            <a:endParaRPr lang="en-US" dirty="0"/>
          </a:p>
          <a:p>
            <a:endParaRPr lang="en-US" dirty="0"/>
          </a:p>
          <a:p>
            <a:r>
              <a:rPr lang="en-US" b="1" dirty="0"/>
              <a:t>Nick </a:t>
            </a:r>
            <a:r>
              <a:rPr lang="en-US" b="1" dirty="0" err="1"/>
              <a:t>Dominato</a:t>
            </a:r>
            <a:r>
              <a:rPr lang="en-US" dirty="0"/>
              <a:t>, Director of Product management , I-Car, Previously founded </a:t>
            </a:r>
            <a:r>
              <a:rPr lang="en-US" dirty="0" err="1"/>
              <a:t>adasThink</a:t>
            </a:r>
            <a:r>
              <a:rPr lang="en-US" dirty="0"/>
              <a:t>. Automatic ADAS calibration identification for body shops.</a:t>
            </a:r>
          </a:p>
          <a:p>
            <a:endParaRPr lang="en-US" dirty="0"/>
          </a:p>
          <a:p>
            <a:r>
              <a:rPr lang="en-US" b="1" dirty="0"/>
              <a:t>Greg Peeters</a:t>
            </a:r>
            <a:r>
              <a:rPr lang="en-US" dirty="0"/>
              <a:t>, Chief Executive Officer - Car ADAS Solutions LLC, Previously Director of Field operations with </a:t>
            </a:r>
            <a:r>
              <a:rPr lang="en-US" dirty="0" err="1"/>
              <a:t>Astech</a:t>
            </a:r>
            <a:r>
              <a:rPr lang="en-US" dirty="0"/>
              <a:t>, Vice President,  ABRA/ ACES Technician Apprentice Program</a:t>
            </a:r>
          </a:p>
          <a:p>
            <a:endParaRPr lang="en-US" dirty="0"/>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3</a:t>
            </a:fld>
            <a:endParaRPr lang="en-US"/>
          </a:p>
        </p:txBody>
      </p:sp>
    </p:spTree>
    <p:extLst>
      <p:ext uri="{BB962C8B-B14F-4D97-AF65-F5344CB8AC3E}">
        <p14:creationId xmlns:p14="http://schemas.microsoft.com/office/powerpoint/2010/main" val="2216180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30</a:t>
            </a:fld>
            <a:endParaRPr lang="en-US"/>
          </a:p>
        </p:txBody>
      </p:sp>
    </p:spTree>
    <p:extLst>
      <p:ext uri="{BB962C8B-B14F-4D97-AF65-F5344CB8AC3E}">
        <p14:creationId xmlns:p14="http://schemas.microsoft.com/office/powerpoint/2010/main" val="3009007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31</a:t>
            </a:fld>
            <a:endParaRPr lang="en-US"/>
          </a:p>
        </p:txBody>
      </p:sp>
    </p:spTree>
    <p:extLst>
      <p:ext uri="{BB962C8B-B14F-4D97-AF65-F5344CB8AC3E}">
        <p14:creationId xmlns:p14="http://schemas.microsoft.com/office/powerpoint/2010/main" val="1692957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32</a:t>
            </a:fld>
            <a:endParaRPr lang="en-US"/>
          </a:p>
        </p:txBody>
      </p:sp>
    </p:spTree>
    <p:extLst>
      <p:ext uri="{BB962C8B-B14F-4D97-AF65-F5344CB8AC3E}">
        <p14:creationId xmlns:p14="http://schemas.microsoft.com/office/powerpoint/2010/main" val="624439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endParaRPr lang="en-US" dirty="0"/>
          </a:p>
        </p:txBody>
      </p:sp>
      <p:sp>
        <p:nvSpPr>
          <p:cNvPr id="4" name="Slide Number Placeholder 3"/>
          <p:cNvSpPr>
            <a:spLocks noGrp="1"/>
          </p:cNvSpPr>
          <p:nvPr>
            <p:ph type="sldNum" sz="quarter" idx="5"/>
          </p:nvPr>
        </p:nvSpPr>
        <p:spPr/>
        <p:txBody>
          <a:bodyPr/>
          <a:lstStyle/>
          <a:p>
            <a:fld id="{326BCD77-F666-4FB7-8F56-F968FC9FCC8A}" type="slidenum">
              <a:rPr lang="en-US" smtClean="0"/>
              <a:t>33</a:t>
            </a:fld>
            <a:endParaRPr lang="en-US"/>
          </a:p>
        </p:txBody>
      </p:sp>
    </p:spTree>
    <p:extLst>
      <p:ext uri="{BB962C8B-B14F-4D97-AF65-F5344CB8AC3E}">
        <p14:creationId xmlns:p14="http://schemas.microsoft.com/office/powerpoint/2010/main" val="3412441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Olsen</a:t>
            </a:r>
          </a:p>
        </p:txBody>
      </p:sp>
      <p:sp>
        <p:nvSpPr>
          <p:cNvPr id="4" name="Slide Number Placeholder 3"/>
          <p:cNvSpPr>
            <a:spLocks noGrp="1"/>
          </p:cNvSpPr>
          <p:nvPr>
            <p:ph type="sldNum" sz="quarter" idx="5"/>
          </p:nvPr>
        </p:nvSpPr>
        <p:spPr/>
        <p:txBody>
          <a:bodyPr/>
          <a:lstStyle/>
          <a:p>
            <a:fld id="{326BCD77-F666-4FB7-8F56-F968FC9FCC8A}" type="slidenum">
              <a:rPr lang="en-US" smtClean="0"/>
              <a:t>35</a:t>
            </a:fld>
            <a:endParaRPr lang="en-US"/>
          </a:p>
        </p:txBody>
      </p:sp>
    </p:spTree>
    <p:extLst>
      <p:ext uri="{BB962C8B-B14F-4D97-AF65-F5344CB8AC3E}">
        <p14:creationId xmlns:p14="http://schemas.microsoft.com/office/powerpoint/2010/main" val="1354665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Olsen</a:t>
            </a:r>
          </a:p>
        </p:txBody>
      </p:sp>
      <p:sp>
        <p:nvSpPr>
          <p:cNvPr id="4" name="Slide Number Placeholder 3"/>
          <p:cNvSpPr>
            <a:spLocks noGrp="1"/>
          </p:cNvSpPr>
          <p:nvPr>
            <p:ph type="sldNum" sz="quarter" idx="5"/>
          </p:nvPr>
        </p:nvSpPr>
        <p:spPr/>
        <p:txBody>
          <a:bodyPr/>
          <a:lstStyle/>
          <a:p>
            <a:fld id="{326BCD77-F666-4FB7-8F56-F968FC9FCC8A}" type="slidenum">
              <a:rPr lang="en-US" smtClean="0"/>
              <a:t>36</a:t>
            </a:fld>
            <a:endParaRPr lang="en-US"/>
          </a:p>
        </p:txBody>
      </p:sp>
    </p:spTree>
    <p:extLst>
      <p:ext uri="{BB962C8B-B14F-4D97-AF65-F5344CB8AC3E}">
        <p14:creationId xmlns:p14="http://schemas.microsoft.com/office/powerpoint/2010/main" val="165600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37</a:t>
            </a:fld>
            <a:endParaRPr lang="en-US"/>
          </a:p>
        </p:txBody>
      </p:sp>
    </p:spTree>
    <p:extLst>
      <p:ext uri="{BB962C8B-B14F-4D97-AF65-F5344CB8AC3E}">
        <p14:creationId xmlns:p14="http://schemas.microsoft.com/office/powerpoint/2010/main" val="734447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38</a:t>
            </a:fld>
            <a:endParaRPr lang="en-US"/>
          </a:p>
        </p:txBody>
      </p:sp>
    </p:spTree>
    <p:extLst>
      <p:ext uri="{BB962C8B-B14F-4D97-AF65-F5344CB8AC3E}">
        <p14:creationId xmlns:p14="http://schemas.microsoft.com/office/powerpoint/2010/main" val="902179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39</a:t>
            </a:fld>
            <a:endParaRPr lang="en-US"/>
          </a:p>
        </p:txBody>
      </p:sp>
    </p:spTree>
    <p:extLst>
      <p:ext uri="{BB962C8B-B14F-4D97-AF65-F5344CB8AC3E}">
        <p14:creationId xmlns:p14="http://schemas.microsoft.com/office/powerpoint/2010/main" val="1317302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42</a:t>
            </a:fld>
            <a:endParaRPr lang="en-US"/>
          </a:p>
        </p:txBody>
      </p:sp>
    </p:spTree>
    <p:extLst>
      <p:ext uri="{BB962C8B-B14F-4D97-AF65-F5344CB8AC3E}">
        <p14:creationId xmlns:p14="http://schemas.microsoft.com/office/powerpoint/2010/main" val="238455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4</a:t>
            </a:fld>
            <a:endParaRPr lang="en-US"/>
          </a:p>
        </p:txBody>
      </p:sp>
    </p:spTree>
    <p:extLst>
      <p:ext uri="{BB962C8B-B14F-4D97-AF65-F5344CB8AC3E}">
        <p14:creationId xmlns:p14="http://schemas.microsoft.com/office/powerpoint/2010/main" val="1099860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44</a:t>
            </a:fld>
            <a:endParaRPr lang="en-US"/>
          </a:p>
        </p:txBody>
      </p:sp>
    </p:spTree>
    <p:extLst>
      <p:ext uri="{BB962C8B-B14F-4D97-AF65-F5344CB8AC3E}">
        <p14:creationId xmlns:p14="http://schemas.microsoft.com/office/powerpoint/2010/main" val="1740113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46</a:t>
            </a:fld>
            <a:endParaRPr lang="en-US"/>
          </a:p>
        </p:txBody>
      </p:sp>
    </p:spTree>
    <p:extLst>
      <p:ext uri="{BB962C8B-B14F-4D97-AF65-F5344CB8AC3E}">
        <p14:creationId xmlns:p14="http://schemas.microsoft.com/office/powerpoint/2010/main" val="3736384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49</a:t>
            </a:fld>
            <a:endParaRPr lang="en-US"/>
          </a:p>
        </p:txBody>
      </p:sp>
    </p:spTree>
    <p:extLst>
      <p:ext uri="{BB962C8B-B14F-4D97-AF65-F5344CB8AC3E}">
        <p14:creationId xmlns:p14="http://schemas.microsoft.com/office/powerpoint/2010/main" val="3703057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51</a:t>
            </a:fld>
            <a:endParaRPr lang="en-US"/>
          </a:p>
        </p:txBody>
      </p:sp>
    </p:spTree>
    <p:extLst>
      <p:ext uri="{BB962C8B-B14F-4D97-AF65-F5344CB8AC3E}">
        <p14:creationId xmlns:p14="http://schemas.microsoft.com/office/powerpoint/2010/main" val="3368675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53</a:t>
            </a:fld>
            <a:endParaRPr lang="en-US"/>
          </a:p>
        </p:txBody>
      </p:sp>
    </p:spTree>
    <p:extLst>
      <p:ext uri="{BB962C8B-B14F-4D97-AF65-F5344CB8AC3E}">
        <p14:creationId xmlns:p14="http://schemas.microsoft.com/office/powerpoint/2010/main" val="690643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Chuck Olsen: Introduce session, Thank all committee members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CD77-F666-4FB7-8F56-F968FC9FCC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23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5</a:t>
            </a:fld>
            <a:endParaRPr lang="en-US"/>
          </a:p>
        </p:txBody>
      </p:sp>
    </p:spTree>
    <p:extLst>
      <p:ext uri="{BB962C8B-B14F-4D97-AF65-F5344CB8AC3E}">
        <p14:creationId xmlns:p14="http://schemas.microsoft.com/office/powerpoint/2010/main" val="368106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6</a:t>
            </a:fld>
            <a:endParaRPr lang="en-US"/>
          </a:p>
        </p:txBody>
      </p:sp>
    </p:spTree>
    <p:extLst>
      <p:ext uri="{BB962C8B-B14F-4D97-AF65-F5344CB8AC3E}">
        <p14:creationId xmlns:p14="http://schemas.microsoft.com/office/powerpoint/2010/main" val="116872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7</a:t>
            </a:fld>
            <a:endParaRPr lang="en-US"/>
          </a:p>
        </p:txBody>
      </p:sp>
    </p:spTree>
    <p:extLst>
      <p:ext uri="{BB962C8B-B14F-4D97-AF65-F5344CB8AC3E}">
        <p14:creationId xmlns:p14="http://schemas.microsoft.com/office/powerpoint/2010/main" val="313961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8</a:t>
            </a:fld>
            <a:endParaRPr lang="en-US"/>
          </a:p>
        </p:txBody>
      </p:sp>
    </p:spTree>
    <p:extLst>
      <p:ext uri="{BB962C8B-B14F-4D97-AF65-F5344CB8AC3E}">
        <p14:creationId xmlns:p14="http://schemas.microsoft.com/office/powerpoint/2010/main" val="378276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Muller </a:t>
            </a:r>
          </a:p>
        </p:txBody>
      </p:sp>
      <p:sp>
        <p:nvSpPr>
          <p:cNvPr id="4" name="Slide Number Placeholder 3"/>
          <p:cNvSpPr>
            <a:spLocks noGrp="1"/>
          </p:cNvSpPr>
          <p:nvPr>
            <p:ph type="sldNum" sz="quarter" idx="5"/>
          </p:nvPr>
        </p:nvSpPr>
        <p:spPr/>
        <p:txBody>
          <a:bodyPr/>
          <a:lstStyle/>
          <a:p>
            <a:fld id="{326BCD77-F666-4FB7-8F56-F968FC9FCC8A}" type="slidenum">
              <a:rPr lang="en-US" smtClean="0"/>
              <a:t>9</a:t>
            </a:fld>
            <a:endParaRPr lang="en-US"/>
          </a:p>
        </p:txBody>
      </p:sp>
    </p:spTree>
    <p:extLst>
      <p:ext uri="{BB962C8B-B14F-4D97-AF65-F5344CB8AC3E}">
        <p14:creationId xmlns:p14="http://schemas.microsoft.com/office/powerpoint/2010/main" val="141001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C60-12F6-3583-0520-E7903A100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76189-EA76-6688-5677-712FCBBBB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96357-5581-5574-0290-873923E50DF0}"/>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5" name="Footer Placeholder 4">
            <a:extLst>
              <a:ext uri="{FF2B5EF4-FFF2-40B4-BE49-F238E27FC236}">
                <a16:creationId xmlns:a16="http://schemas.microsoft.com/office/drawing/2014/main" id="{79CEABE7-45CB-C558-19AA-DD8180D37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1700C-2EE1-3BE5-1CC7-133B2F2AA3C1}"/>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62200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A7F1-67E6-4582-C544-548F55E53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FF658-8DD2-EDF6-8483-F5A6E1BFD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65018-5C49-597D-6B73-8DEFB21816D3}"/>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5" name="Footer Placeholder 4">
            <a:extLst>
              <a:ext uri="{FF2B5EF4-FFF2-40B4-BE49-F238E27FC236}">
                <a16:creationId xmlns:a16="http://schemas.microsoft.com/office/drawing/2014/main" id="{B94D7C68-D3E4-12B5-8B70-888323033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2E5A1-6CD8-DD02-A676-5EEEF1460EBD}"/>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65081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278E6-FF4A-1DF0-4497-7C1145932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72D5B-19C5-E98B-B904-E3943C5F07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D6B91-F6AC-7440-1EF6-769B143462B0}"/>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5" name="Footer Placeholder 4">
            <a:extLst>
              <a:ext uri="{FF2B5EF4-FFF2-40B4-BE49-F238E27FC236}">
                <a16:creationId xmlns:a16="http://schemas.microsoft.com/office/drawing/2014/main" id="{58115DC3-3125-064F-FCAA-912157D9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B4AA0-3472-BB2A-1084-60B34C342BC9}"/>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91392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4BDA-2CBD-CB1B-095D-83EA8E358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4598A-8FFD-5DD3-4548-FB17881E30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92CC-C0BC-4CDA-F981-14B98655FAC3}"/>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5" name="Footer Placeholder 4">
            <a:extLst>
              <a:ext uri="{FF2B5EF4-FFF2-40B4-BE49-F238E27FC236}">
                <a16:creationId xmlns:a16="http://schemas.microsoft.com/office/drawing/2014/main" id="{ACFFB55F-2DD9-B03D-3290-37C579327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9C736-6234-6712-F113-5B30B9E3A544}"/>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71218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CBB2-628B-8606-8076-0A700C343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7A06B4-1B7D-A201-19C6-A4A4C3C34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9D541C-2600-48C7-F5C9-10750B7CDBC7}"/>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5" name="Footer Placeholder 4">
            <a:extLst>
              <a:ext uri="{FF2B5EF4-FFF2-40B4-BE49-F238E27FC236}">
                <a16:creationId xmlns:a16="http://schemas.microsoft.com/office/drawing/2014/main" id="{9BBFD8C8-AD41-874D-7A2E-235E73E5B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1DEF7-795C-9AA5-A5A3-B39CBF0CE3D0}"/>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52114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C1E0-DAE2-B133-007A-89CB9C6F6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01D9C-68D4-806B-8B58-FD80E31F7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331C1-B9A0-B6BE-FB37-780D1CA19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EEA71-D6A2-65CE-CD5C-60ED9B688243}"/>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6" name="Footer Placeholder 5">
            <a:extLst>
              <a:ext uri="{FF2B5EF4-FFF2-40B4-BE49-F238E27FC236}">
                <a16:creationId xmlns:a16="http://schemas.microsoft.com/office/drawing/2014/main" id="{6C332656-3A70-EDA4-2656-CF0A95006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230AE-7CB0-D666-25AE-BE6AA3EA2879}"/>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409238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396E-F7B2-C242-7012-8CD8364290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8971F-EA9C-DD6A-FEBA-2A30F0DD1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42184-83B7-8DD5-16A7-5C24C441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CFEE6-E0B1-8AAF-A8C0-99EA4C6FB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72B25-11C3-5C78-F8F6-514C540F6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C6365A-AB40-6914-A44F-D4C4D49E9ACC}"/>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8" name="Footer Placeholder 7">
            <a:extLst>
              <a:ext uri="{FF2B5EF4-FFF2-40B4-BE49-F238E27FC236}">
                <a16:creationId xmlns:a16="http://schemas.microsoft.com/office/drawing/2014/main" id="{D15F8F39-38CE-430B-BD64-F26811F16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312A5-00B8-5DAA-071B-A471764DCC1D}"/>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65993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0AB2-B988-83FE-F8E1-D28A0D82A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3C28D-C101-D8C3-83AF-48317345F440}"/>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4" name="Footer Placeholder 3">
            <a:extLst>
              <a:ext uri="{FF2B5EF4-FFF2-40B4-BE49-F238E27FC236}">
                <a16:creationId xmlns:a16="http://schemas.microsoft.com/office/drawing/2014/main" id="{268A0F6B-8D3D-D871-B0E4-24A8AF29B3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BE78D-56EF-AEA7-6FC0-206C16752847}"/>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111074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DFD5F-23F5-41AD-0C56-2C0B73A444D8}"/>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3" name="Footer Placeholder 2">
            <a:extLst>
              <a:ext uri="{FF2B5EF4-FFF2-40B4-BE49-F238E27FC236}">
                <a16:creationId xmlns:a16="http://schemas.microsoft.com/office/drawing/2014/main" id="{CDF7B7D7-CC0E-B21B-F5D0-49B5689DE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46108-F6C7-5A38-220E-AA778CDAA8DC}"/>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152461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ECDF-D676-4179-1309-352E7C65E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52397C-813D-8FEA-1913-23EF160F6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833CA-A294-D64C-FF8D-4EB68008E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15C9A-A6C8-3A22-AD3A-41536B8C5C93}"/>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6" name="Footer Placeholder 5">
            <a:extLst>
              <a:ext uri="{FF2B5EF4-FFF2-40B4-BE49-F238E27FC236}">
                <a16:creationId xmlns:a16="http://schemas.microsoft.com/office/drawing/2014/main" id="{3FB5F8F9-2E1C-D12A-6E31-BF71F673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3229D-CABA-CF3B-20CE-6E8625CD0F5A}"/>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342399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F7EC2-84FF-E117-491E-1E44DC754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EE377-97A9-4FE8-2AAB-CFF5903FF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C730A-06C9-3AD9-53EA-6DE7CD5B9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CF056-4F75-F205-4EB0-35CADA23CFAC}"/>
              </a:ext>
            </a:extLst>
          </p:cNvPr>
          <p:cNvSpPr>
            <a:spLocks noGrp="1"/>
          </p:cNvSpPr>
          <p:nvPr>
            <p:ph type="dt" sz="half" idx="10"/>
          </p:nvPr>
        </p:nvSpPr>
        <p:spPr/>
        <p:txBody>
          <a:bodyPr/>
          <a:lstStyle/>
          <a:p>
            <a:fld id="{9EC6533A-22BF-4C1C-B197-FFBE497C0CCB}" type="datetimeFigureOut">
              <a:rPr lang="en-US" smtClean="0"/>
              <a:t>7/10/2023</a:t>
            </a:fld>
            <a:endParaRPr lang="en-US"/>
          </a:p>
        </p:txBody>
      </p:sp>
      <p:sp>
        <p:nvSpPr>
          <p:cNvPr id="6" name="Footer Placeholder 5">
            <a:extLst>
              <a:ext uri="{FF2B5EF4-FFF2-40B4-BE49-F238E27FC236}">
                <a16:creationId xmlns:a16="http://schemas.microsoft.com/office/drawing/2014/main" id="{92E50745-120D-D9F5-DEA4-64FFA3E17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2C720-291A-0A45-0768-1FEDFD8E1F63}"/>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424627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6DB3A-EA38-5809-323A-CCE4AD901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C9105-23D2-924E-92BB-AC0FA4990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5F61F-287C-269C-6A32-3ECC513EE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6533A-22BF-4C1C-B197-FFBE497C0CCB}" type="datetimeFigureOut">
              <a:rPr lang="en-US" smtClean="0"/>
              <a:t>7/10/2023</a:t>
            </a:fld>
            <a:endParaRPr lang="en-US"/>
          </a:p>
        </p:txBody>
      </p:sp>
      <p:sp>
        <p:nvSpPr>
          <p:cNvPr id="5" name="Footer Placeholder 4">
            <a:extLst>
              <a:ext uri="{FF2B5EF4-FFF2-40B4-BE49-F238E27FC236}">
                <a16:creationId xmlns:a16="http://schemas.microsoft.com/office/drawing/2014/main" id="{ED74244E-34D6-5610-616F-294CF0AE1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1BF37-EA5D-999A-10D6-AC2BA411D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2B627-FFA8-46BD-87C6-CC9FA70916C5}" type="slidenum">
              <a:rPr lang="en-US" smtClean="0"/>
              <a:t>‹#›</a:t>
            </a:fld>
            <a:endParaRPr lang="en-US"/>
          </a:p>
        </p:txBody>
      </p:sp>
    </p:spTree>
    <p:extLst>
      <p:ext uri="{BB962C8B-B14F-4D97-AF65-F5344CB8AC3E}">
        <p14:creationId xmlns:p14="http://schemas.microsoft.com/office/powerpoint/2010/main" val="68704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agsc.org/wp-content/uploads/2022/10/ANSIAGSCAGRSS005-2022.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ederalregister.gov/documents/2023/06/13/2023-11863/federal-motor-vehicle-safety-standards-automatic-emergency-braking-systems-for-light-vehicle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hyperlink" Target="https://www.govinfo.gov/content/pkg/FR-2023-06-13/pdf/2023-11863.pdf"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nhtsa.gov/sites/nhtsa.gov/files/2023-05/AEB-NPRM-Web-Version-05-31-2023.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federalregister.gov/documents/2023/06/13/2023-11863/federal-motor-vehicle-safety-standards-automatic-emergency-braking-systems-for-light-vehic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nhtsa.gov/sites/nhtsa.gov/files/tpmsfinalrule.pdf"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nhtsa.gov/sites/nhtsa.gov/files/fmvss/ESC_FR_03_2007_0.pdf" TargetMode="External"/><Relationship Id="rId4" Type="http://schemas.openxmlformats.org/officeDocument/2006/relationships/hyperlink" Target="https://www.transportation.gov/briefing-room/nhtsa-announces-final-rule-requiring-rear-visibility-technology"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nhtsa.gov/sites/nhtsa.gov/files/tpmsfinalrule.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nhtsa.gov/sites/nhtsa.gov/files/fmvss/ESC_FR_03_2007_0.pdf" TargetMode="External"/><Relationship Id="rId4" Type="http://schemas.openxmlformats.org/officeDocument/2006/relationships/hyperlink" Target="https://www.transportation.gov/briefing-room/nhtsa-announces-final-rule-requiring-rear-visibility-technology"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A64-0EC2-E036-82F9-A3F282605AB5}"/>
              </a:ext>
            </a:extLst>
          </p:cNvPr>
          <p:cNvSpPr>
            <a:spLocks noGrp="1"/>
          </p:cNvSpPr>
          <p:nvPr>
            <p:ph type="ctrTitle"/>
          </p:nvPr>
        </p:nvSpPr>
        <p:spPr>
          <a:xfrm>
            <a:off x="561975" y="1803136"/>
            <a:ext cx="10782300" cy="1983486"/>
          </a:xfrm>
        </p:spPr>
        <p:txBody>
          <a:bodyPr>
            <a:normAutofit/>
          </a:bodyPr>
          <a:lstStyle/>
          <a:p>
            <a:r>
              <a:rPr lang="en-US" dirty="0">
                <a:solidFill>
                  <a:srgbClr val="002366"/>
                </a:solidFill>
              </a:rPr>
              <a:t>Progression of ADAS safety systems…now and into the Future</a:t>
            </a:r>
          </a:p>
        </p:txBody>
      </p:sp>
      <p:sp>
        <p:nvSpPr>
          <p:cNvPr id="3" name="Subtitle 2">
            <a:extLst>
              <a:ext uri="{FF2B5EF4-FFF2-40B4-BE49-F238E27FC236}">
                <a16:creationId xmlns:a16="http://schemas.microsoft.com/office/drawing/2014/main" id="{4D936EB7-5C68-498F-2775-A91E08630BD0}"/>
              </a:ext>
            </a:extLst>
          </p:cNvPr>
          <p:cNvSpPr>
            <a:spLocks noGrp="1"/>
          </p:cNvSpPr>
          <p:nvPr>
            <p:ph type="subTitle" idx="1"/>
          </p:nvPr>
        </p:nvSpPr>
        <p:spPr>
          <a:xfrm>
            <a:off x="1524000" y="5150250"/>
            <a:ext cx="9144000" cy="1174149"/>
          </a:xfrm>
        </p:spPr>
        <p:txBody>
          <a:bodyPr>
            <a:normAutofit fontScale="92500" lnSpcReduction="10000"/>
          </a:bodyPr>
          <a:lstStyle/>
          <a:p>
            <a:r>
              <a:rPr lang="en-US" b="1" dirty="0">
                <a:solidFill>
                  <a:srgbClr val="002366"/>
                </a:solidFill>
              </a:rPr>
              <a:t>Co-Chairs:</a:t>
            </a:r>
          </a:p>
          <a:p>
            <a:r>
              <a:rPr lang="en-US" dirty="0">
                <a:solidFill>
                  <a:srgbClr val="002366"/>
                </a:solidFill>
                <a:latin typeface="Cocogoose Pro Light" panose="00000500000000000000" pitchFamily="2" charset="0"/>
              </a:rPr>
              <a:t>Chuck Olsen – AirPro Diagnostics</a:t>
            </a:r>
          </a:p>
          <a:p>
            <a:r>
              <a:rPr lang="en-US" dirty="0">
                <a:solidFill>
                  <a:srgbClr val="002366"/>
                </a:solidFill>
                <a:latin typeface="Cocogoose Pro Light" panose="00000500000000000000" pitchFamily="2" charset="0"/>
              </a:rPr>
              <a:t>Bob Augustine – Opus IVS</a:t>
            </a:r>
          </a:p>
        </p:txBody>
      </p:sp>
      <p:sp>
        <p:nvSpPr>
          <p:cNvPr id="4" name="Subtitle 2">
            <a:extLst>
              <a:ext uri="{FF2B5EF4-FFF2-40B4-BE49-F238E27FC236}">
                <a16:creationId xmlns:a16="http://schemas.microsoft.com/office/drawing/2014/main" id="{458E1E6C-E64C-B163-39DA-AACD64889816}"/>
              </a:ext>
            </a:extLst>
          </p:cNvPr>
          <p:cNvSpPr txBox="1">
            <a:spLocks/>
          </p:cNvSpPr>
          <p:nvPr/>
        </p:nvSpPr>
        <p:spPr>
          <a:xfrm>
            <a:off x="1524000" y="3881361"/>
            <a:ext cx="9144000" cy="1174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366"/>
                </a:solidFill>
                <a:effectLst/>
                <a:uLnTx/>
                <a:uFillTx/>
                <a:latin typeface="Lucida Sans"/>
                <a:ea typeface="+mn-ea"/>
                <a:cs typeface="+mn-cs"/>
              </a:rPr>
              <a:t>Emerging Technologies Committee (Digital)</a:t>
            </a:r>
          </a:p>
        </p:txBody>
      </p:sp>
    </p:spTree>
    <p:extLst>
      <p:ext uri="{BB962C8B-B14F-4D97-AF65-F5344CB8AC3E}">
        <p14:creationId xmlns:p14="http://schemas.microsoft.com/office/powerpoint/2010/main" val="225196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B135A-070C-E788-DD69-FE4E2020DB45}"/>
              </a:ext>
            </a:extLst>
          </p:cNvPr>
          <p:cNvPicPr>
            <a:picLocks noChangeAspect="1"/>
          </p:cNvPicPr>
          <p:nvPr/>
        </p:nvPicPr>
        <p:blipFill>
          <a:blip r:embed="rId4"/>
          <a:stretch>
            <a:fillRect/>
          </a:stretch>
        </p:blipFill>
        <p:spPr>
          <a:xfrm>
            <a:off x="5436043" y="1436240"/>
            <a:ext cx="6264667" cy="3588544"/>
          </a:xfrm>
          <a:prstGeom prst="rect">
            <a:avLst/>
          </a:prstGeom>
        </p:spPr>
      </p:pic>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101</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are ADAS Features?</a:t>
            </a:r>
          </a:p>
        </p:txBody>
      </p:sp>
      <p:sp>
        <p:nvSpPr>
          <p:cNvPr id="5" name="TextBox 4">
            <a:extLst>
              <a:ext uri="{FF2B5EF4-FFF2-40B4-BE49-F238E27FC236}">
                <a16:creationId xmlns:a16="http://schemas.microsoft.com/office/drawing/2014/main" id="{5BF3264C-4519-8AA8-76FD-2C643B7E1E22}"/>
              </a:ext>
            </a:extLst>
          </p:cNvPr>
          <p:cNvSpPr txBox="1"/>
          <p:nvPr/>
        </p:nvSpPr>
        <p:spPr>
          <a:xfrm>
            <a:off x="-38100" y="1805572"/>
            <a:ext cx="7010400" cy="4801314"/>
          </a:xfrm>
          <a:prstGeom prst="rect">
            <a:avLst/>
          </a:prstGeom>
          <a:noFill/>
        </p:spPr>
        <p:txBody>
          <a:bodyPr wrap="square">
            <a:spAutoFit/>
          </a:bodyPr>
          <a:lstStyle/>
          <a:p>
            <a:pPr marL="1371600" marR="0" lvl="2" indent="-457200" algn="l" defTabSz="457200" rtl="0" eaLnBrk="1" fontAlgn="auto" latinLnBrk="0" hangingPunct="1">
              <a:lnSpc>
                <a:spcPct val="100000"/>
              </a:lnSpc>
              <a:spcBef>
                <a:spcPts val="0"/>
              </a:spcBef>
              <a:spcAft>
                <a:spcPts val="0"/>
              </a:spcAft>
              <a:buClrTx/>
              <a:buSzTx/>
              <a:buFontTx/>
              <a:buAutoNum type="arabicPeriod" startAt="3"/>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Lane Departure Warning (LDW)</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Lane Keep Support (LKS)</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Crash Imminent Braking (CIB)=</a:t>
            </a:r>
            <a:r>
              <a:rPr kumimoji="0" lang="en-US" sz="1800" b="0" i="0" u="none" strike="noStrike" kern="1200" cap="none" spc="0" normalizeH="0" baseline="0" noProof="0" dirty="0">
                <a:ln>
                  <a:noFill/>
                </a:ln>
                <a:solidFill>
                  <a:srgbClr val="00B0F0"/>
                </a:solidFill>
                <a:effectLst/>
                <a:uLnTx/>
                <a:uFillTx/>
                <a:latin typeface="Century Gothic" panose="020B0502020202020204"/>
                <a:ea typeface="+mn-ea"/>
                <a:cs typeface="+mn-cs"/>
              </a:rPr>
              <a:t>(AEB)</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Traffic Jam Assist (TJA)</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Blind Spot Detection (BSD)</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Rear Cross Traffic Alert (RCTA)</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Pedestrian Automatic Emergency Braking </a:t>
            </a:r>
            <a:r>
              <a:rPr kumimoji="0" lang="en-US" sz="1800" b="0" i="0" u="none" strike="noStrike" kern="1200" cap="none" spc="0" normalizeH="0" baseline="0" noProof="0" dirty="0">
                <a:ln>
                  <a:noFill/>
                </a:ln>
                <a:solidFill>
                  <a:srgbClr val="00B0F0"/>
                </a:solidFill>
                <a:effectLst/>
                <a:uLnTx/>
                <a:uFillTx/>
                <a:latin typeface="Century Gothic" panose="020B0502020202020204"/>
                <a:ea typeface="+mn-ea"/>
                <a:cs typeface="+mn-cs"/>
              </a:rPr>
              <a:t>(PAEB)</a:t>
            </a:r>
          </a:p>
          <a:p>
            <a:pPr marL="1371600" marR="0" lvl="2" indent="-457200" algn="l" defTabSz="457200" rtl="0" eaLnBrk="1" fontAlgn="auto" latinLnBrk="0" hangingPunct="1">
              <a:lnSpc>
                <a:spcPct val="100000"/>
              </a:lnSpc>
              <a:spcBef>
                <a:spcPts val="0"/>
              </a:spcBef>
              <a:spcAft>
                <a:spcPts val="0"/>
              </a:spcAft>
              <a:buClrTx/>
              <a:buSzTx/>
              <a:buFontTx/>
              <a:buAutoNum type="arabicPeriod" startAt="3"/>
              <a:tabLst/>
              <a:defRPr/>
            </a:pPr>
            <a:endParaRPr kumimoji="0" lang="en-US" sz="24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4944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8849-925E-1FB3-4901-DBC5E4056B39}"/>
              </a:ext>
            </a:extLst>
          </p:cNvPr>
          <p:cNvSpPr txBox="1">
            <a:spLocks noGrp="1"/>
          </p:cNvSpPr>
          <p:nvPr>
            <p:ph type="title"/>
          </p:nvPr>
        </p:nvSpPr>
        <p:spPr>
          <a:xfrm>
            <a:off x="904655" y="986144"/>
            <a:ext cx="10668437" cy="15341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kumimoji="0" lang="en-US" sz="7200" b="0" i="0" u="none" strike="noStrike" kern="1200" cap="none" spc="0" normalizeH="0" baseline="0" noProof="0" dirty="0">
                <a:ln>
                  <a:noFill/>
                </a:ln>
                <a:solidFill>
                  <a:srgbClr val="002366"/>
                </a:solidFill>
                <a:effectLst/>
                <a:uLnTx/>
                <a:uFillTx/>
                <a:latin typeface="Anton"/>
                <a:ea typeface="+mj-ea"/>
                <a:cs typeface="+mj-cs"/>
              </a:rPr>
              <a:t>ADAS Market Sizing</a:t>
            </a:r>
            <a:endParaRPr lang="en-US" sz="6000" b="1" dirty="0">
              <a:solidFill>
                <a:srgbClr val="2C3D94"/>
              </a:solidFill>
            </a:endParaRPr>
          </a:p>
        </p:txBody>
      </p:sp>
      <p:sp>
        <p:nvSpPr>
          <p:cNvPr id="3" name="Subtitle 2">
            <a:extLst>
              <a:ext uri="{FF2B5EF4-FFF2-40B4-BE49-F238E27FC236}">
                <a16:creationId xmlns:a16="http://schemas.microsoft.com/office/drawing/2014/main" id="{92721BD8-A4BE-0469-108D-9CC76786BDC7}"/>
              </a:ext>
            </a:extLst>
          </p:cNvPr>
          <p:cNvSpPr txBox="1">
            <a:spLocks/>
          </p:cNvSpPr>
          <p:nvPr/>
        </p:nvSpPr>
        <p:spPr>
          <a:xfrm>
            <a:off x="3038474" y="3209006"/>
            <a:ext cx="6400800" cy="2009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dirty="0">
                <a:solidFill>
                  <a:srgbClr val="002366"/>
                </a:solidFill>
                <a:latin typeface="Anton" pitchFamily="2" charset="0"/>
              </a:rPr>
              <a:t>Presented by: </a:t>
            </a:r>
          </a:p>
          <a:p>
            <a:pPr algn="ctr"/>
            <a:r>
              <a:rPr lang="en-US" dirty="0">
                <a:solidFill>
                  <a:srgbClr val="002366"/>
                </a:solidFill>
                <a:latin typeface="Anton" pitchFamily="2" charset="0"/>
              </a:rPr>
              <a:t>Nick </a:t>
            </a:r>
            <a:r>
              <a:rPr lang="en-US" dirty="0" err="1">
                <a:solidFill>
                  <a:srgbClr val="002366"/>
                </a:solidFill>
                <a:latin typeface="Anton" pitchFamily="2" charset="0"/>
              </a:rPr>
              <a:t>Dominato</a:t>
            </a:r>
            <a:endParaRPr lang="en-US" dirty="0">
              <a:solidFill>
                <a:srgbClr val="002366"/>
              </a:solidFill>
              <a:latin typeface="Anton" pitchFamily="2" charset="0"/>
            </a:endParaRPr>
          </a:p>
          <a:p>
            <a:pPr algn="ctr"/>
            <a:r>
              <a:rPr lang="en-US" dirty="0">
                <a:solidFill>
                  <a:srgbClr val="002366"/>
                </a:solidFill>
                <a:latin typeface="Anton" pitchFamily="2" charset="0"/>
              </a:rPr>
              <a:t>Director of Product Management, I-CAR</a:t>
            </a:r>
          </a:p>
          <a:p>
            <a:pPr marL="0" marR="0" lvl="0" indent="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44546A"/>
              </a:solidFill>
              <a:effectLst/>
              <a:uLnTx/>
              <a:uFillTx/>
              <a:latin typeface="Anton"/>
              <a:ea typeface="+mn-ea"/>
              <a:cs typeface="+mn-cs"/>
            </a:endParaRPr>
          </a:p>
        </p:txBody>
      </p:sp>
    </p:spTree>
    <p:extLst>
      <p:ext uri="{BB962C8B-B14F-4D97-AF65-F5344CB8AC3E}">
        <p14:creationId xmlns:p14="http://schemas.microsoft.com/office/powerpoint/2010/main" val="92739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Adoption is Growing Rapidly </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Vehicles with a Forward-Facing Camera, by model year</a:t>
            </a:r>
          </a:p>
        </p:txBody>
      </p:sp>
      <p:graphicFrame>
        <p:nvGraphicFramePr>
          <p:cNvPr id="8" name="Chart 7">
            <a:extLst>
              <a:ext uri="{FF2B5EF4-FFF2-40B4-BE49-F238E27FC236}">
                <a16:creationId xmlns:a16="http://schemas.microsoft.com/office/drawing/2014/main" id="{0F7E1CFD-ACD9-607B-64B3-8F9456F799C9}"/>
              </a:ext>
            </a:extLst>
          </p:cNvPr>
          <p:cNvGraphicFramePr>
            <a:graphicFrameLocks/>
          </p:cNvGraphicFramePr>
          <p:nvPr/>
        </p:nvGraphicFramePr>
        <p:xfrm>
          <a:off x="571498" y="2095499"/>
          <a:ext cx="8201027" cy="4645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7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365125"/>
            <a:ext cx="11116112" cy="1325563"/>
          </a:xfrm>
        </p:spPr>
        <p:txBody>
          <a:bodyPr/>
          <a:lstStyle/>
          <a:p>
            <a:r>
              <a:rPr lang="en-US" sz="4400" dirty="0">
                <a:solidFill>
                  <a:srgbClr val="002366"/>
                </a:solidFill>
              </a:rPr>
              <a:t>…But Still Hasn’t Penetrated Most of the Car Parc</a:t>
            </a:r>
            <a:endParaRPr lang="en-US" dirty="0">
              <a:solidFill>
                <a:srgbClr val="002366"/>
              </a:solidFill>
            </a:endParaRPr>
          </a:p>
        </p:txBody>
      </p:sp>
      <p:sp>
        <p:nvSpPr>
          <p:cNvPr id="11" name="TextBox 10">
            <a:extLst>
              <a:ext uri="{FF2B5EF4-FFF2-40B4-BE49-F238E27FC236}">
                <a16:creationId xmlns:a16="http://schemas.microsoft.com/office/drawing/2014/main" id="{E4675857-9725-EDA6-EE31-6D190C456A01}"/>
              </a:ext>
            </a:extLst>
          </p:cNvPr>
          <p:cNvSpPr txBox="1"/>
          <p:nvPr/>
        </p:nvSpPr>
        <p:spPr>
          <a:xfrm>
            <a:off x="838200" y="1450236"/>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Vehicles with a Forward-Facing Camera, by model year</a:t>
            </a:r>
          </a:p>
        </p:txBody>
      </p:sp>
      <p:graphicFrame>
        <p:nvGraphicFramePr>
          <p:cNvPr id="12" name="Chart 11">
            <a:extLst>
              <a:ext uri="{FF2B5EF4-FFF2-40B4-BE49-F238E27FC236}">
                <a16:creationId xmlns:a16="http://schemas.microsoft.com/office/drawing/2014/main" id="{B46D2526-10EC-8666-E0E4-69CACC75C1A3}"/>
              </a:ext>
            </a:extLst>
          </p:cNvPr>
          <p:cNvGraphicFramePr>
            <a:graphicFrameLocks/>
          </p:cNvGraphicFramePr>
          <p:nvPr/>
        </p:nvGraphicFramePr>
        <p:xfrm>
          <a:off x="307155" y="1948447"/>
          <a:ext cx="8020050" cy="452278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1C59E8D9-1EFA-C4E8-A49F-DD142A25879A}"/>
              </a:ext>
            </a:extLst>
          </p:cNvPr>
          <p:cNvSpPr txBox="1"/>
          <p:nvPr/>
        </p:nvSpPr>
        <p:spPr>
          <a:xfrm>
            <a:off x="3798067" y="5459423"/>
            <a:ext cx="1038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71%</a:t>
            </a:r>
          </a:p>
        </p:txBody>
      </p:sp>
      <p:sp>
        <p:nvSpPr>
          <p:cNvPr id="14" name="TextBox 13">
            <a:extLst>
              <a:ext uri="{FF2B5EF4-FFF2-40B4-BE49-F238E27FC236}">
                <a16:creationId xmlns:a16="http://schemas.microsoft.com/office/drawing/2014/main" id="{49DDA23D-F70B-907E-2D1C-1C2F5409EB46}"/>
              </a:ext>
            </a:extLst>
          </p:cNvPr>
          <p:cNvSpPr txBox="1"/>
          <p:nvPr/>
        </p:nvSpPr>
        <p:spPr>
          <a:xfrm>
            <a:off x="8593909" y="2691556"/>
            <a:ext cx="2943225" cy="2585323"/>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Today, </a:t>
            </a:r>
            <a:r>
              <a:rPr kumimoji="0" lang="en-US" sz="1800" b="1" i="0" u="none" strike="noStrike" kern="1200" cap="none" spc="0" normalizeH="0" baseline="0" noProof="0" dirty="0">
                <a:ln>
                  <a:noFill/>
                </a:ln>
                <a:solidFill>
                  <a:prstClr val="black"/>
                </a:solidFill>
                <a:effectLst/>
                <a:uLnTx/>
                <a:uFillTx/>
                <a:latin typeface="Lucida Sans"/>
                <a:ea typeface="+mn-ea"/>
                <a:cs typeface="+mn-cs"/>
              </a:rPr>
              <a:t>26%</a:t>
            </a:r>
            <a:r>
              <a:rPr kumimoji="0" lang="en-US" sz="1800" b="0" i="0" u="none" strike="noStrike" kern="1200" cap="none" spc="0" normalizeH="0" baseline="0" noProof="0" dirty="0">
                <a:ln>
                  <a:noFill/>
                </a:ln>
                <a:solidFill>
                  <a:prstClr val="black"/>
                </a:solidFill>
                <a:effectLst/>
                <a:uLnTx/>
                <a:uFillTx/>
                <a:latin typeface="Lucida Sans"/>
                <a:ea typeface="+mn-ea"/>
                <a:cs typeface="+mn-cs"/>
              </a:rPr>
              <a:t> of vehicles on the road have a forward-facing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70% of vehicles are 6 years old, or older – vehicles with low ADAS adoption</a:t>
            </a:r>
          </a:p>
        </p:txBody>
      </p:sp>
    </p:spTree>
    <p:extLst>
      <p:ext uri="{BB962C8B-B14F-4D97-AF65-F5344CB8AC3E}">
        <p14:creationId xmlns:p14="http://schemas.microsoft.com/office/powerpoint/2010/main" val="82974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lang="en-US" sz="4400" dirty="0">
                <a:solidFill>
                  <a:srgbClr val="002366"/>
                </a:solidFill>
              </a:rPr>
              <a:t>ADAS Penetration in 2026</a:t>
            </a:r>
            <a:endParaRPr lang="en-US" dirty="0">
              <a:solidFill>
                <a:srgbClr val="002366"/>
              </a:solidFill>
            </a:endParaRPr>
          </a:p>
        </p:txBody>
      </p:sp>
      <p:sp>
        <p:nvSpPr>
          <p:cNvPr id="10" name="TextBox 9">
            <a:extLst>
              <a:ext uri="{FF2B5EF4-FFF2-40B4-BE49-F238E27FC236}">
                <a16:creationId xmlns:a16="http://schemas.microsoft.com/office/drawing/2014/main" id="{89EE084E-15ED-7852-6515-D70E4B94C736}"/>
              </a:ext>
            </a:extLst>
          </p:cNvPr>
          <p:cNvSpPr txBox="1"/>
          <p:nvPr/>
        </p:nvSpPr>
        <p:spPr>
          <a:xfrm>
            <a:off x="838200" y="1444891"/>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Vehicles with a Forward-Facing Camera, by model year</a:t>
            </a:r>
          </a:p>
        </p:txBody>
      </p:sp>
      <p:graphicFrame>
        <p:nvGraphicFramePr>
          <p:cNvPr id="11" name="Chart 10">
            <a:extLst>
              <a:ext uri="{FF2B5EF4-FFF2-40B4-BE49-F238E27FC236}">
                <a16:creationId xmlns:a16="http://schemas.microsoft.com/office/drawing/2014/main" id="{272C94B5-9594-598A-7F49-2A9A7D4BB5DB}"/>
              </a:ext>
            </a:extLst>
          </p:cNvPr>
          <p:cNvGraphicFramePr>
            <a:graphicFrameLocks/>
          </p:cNvGraphicFramePr>
          <p:nvPr/>
        </p:nvGraphicFramePr>
        <p:xfrm>
          <a:off x="676273" y="2059940"/>
          <a:ext cx="7367905" cy="443293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52BEE9D-752D-8AED-F09B-D0287AD4F80B}"/>
              </a:ext>
            </a:extLst>
          </p:cNvPr>
          <p:cNvSpPr txBox="1"/>
          <p:nvPr/>
        </p:nvSpPr>
        <p:spPr>
          <a:xfrm>
            <a:off x="4233861" y="5134472"/>
            <a:ext cx="1038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71%</a:t>
            </a:r>
          </a:p>
        </p:txBody>
      </p:sp>
      <p:sp>
        <p:nvSpPr>
          <p:cNvPr id="13" name="TextBox 12">
            <a:extLst>
              <a:ext uri="{FF2B5EF4-FFF2-40B4-BE49-F238E27FC236}">
                <a16:creationId xmlns:a16="http://schemas.microsoft.com/office/drawing/2014/main" id="{E9E40047-31F4-69C1-32A3-0E64D0B8ACBC}"/>
              </a:ext>
            </a:extLst>
          </p:cNvPr>
          <p:cNvSpPr txBox="1"/>
          <p:nvPr/>
        </p:nvSpPr>
        <p:spPr>
          <a:xfrm>
            <a:off x="6268723" y="5134472"/>
            <a:ext cx="1038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29%</a:t>
            </a:r>
          </a:p>
        </p:txBody>
      </p:sp>
      <p:sp>
        <p:nvSpPr>
          <p:cNvPr id="14" name="TextBox 13">
            <a:extLst>
              <a:ext uri="{FF2B5EF4-FFF2-40B4-BE49-F238E27FC236}">
                <a16:creationId xmlns:a16="http://schemas.microsoft.com/office/drawing/2014/main" id="{B853A076-1206-6530-D9A7-C178A029FDB4}"/>
              </a:ext>
            </a:extLst>
          </p:cNvPr>
          <p:cNvSpPr txBox="1"/>
          <p:nvPr/>
        </p:nvSpPr>
        <p:spPr>
          <a:xfrm>
            <a:off x="8915400" y="2703671"/>
            <a:ext cx="2943225" cy="2585323"/>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In 2026, </a:t>
            </a:r>
            <a:r>
              <a:rPr kumimoji="0" lang="en-US" sz="1800" b="1" i="0" u="none" strike="noStrike" kern="1200" cap="none" spc="0" normalizeH="0" baseline="0" noProof="0" dirty="0">
                <a:ln>
                  <a:noFill/>
                </a:ln>
                <a:solidFill>
                  <a:prstClr val="black"/>
                </a:solidFill>
                <a:effectLst/>
                <a:uLnTx/>
                <a:uFillTx/>
                <a:latin typeface="Lucida Sans"/>
                <a:ea typeface="+mn-ea"/>
                <a:cs typeface="+mn-cs"/>
              </a:rPr>
              <a:t>41%</a:t>
            </a:r>
            <a:r>
              <a:rPr kumimoji="0" lang="en-US" sz="1800" b="0" i="0" u="none" strike="noStrike" kern="1200" cap="none" spc="0" normalizeH="0" baseline="0" noProof="0" dirty="0">
                <a:ln>
                  <a:noFill/>
                </a:ln>
                <a:solidFill>
                  <a:prstClr val="black"/>
                </a:solidFill>
                <a:effectLst/>
                <a:uLnTx/>
                <a:uFillTx/>
                <a:latin typeface="Lucida Sans"/>
                <a:ea typeface="+mn-ea"/>
                <a:cs typeface="+mn-cs"/>
              </a:rPr>
              <a:t> of vehicles have a forward-facing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70% of vehicles are 6 years old, or older – vehicles with </a:t>
            </a:r>
            <a:r>
              <a:rPr kumimoji="0" lang="en-US" sz="1800" b="1" i="0" u="none" strike="noStrike" kern="1200" cap="none" spc="0" normalizeH="0" baseline="0" noProof="0" dirty="0">
                <a:ln>
                  <a:noFill/>
                </a:ln>
                <a:solidFill>
                  <a:prstClr val="black"/>
                </a:solidFill>
                <a:effectLst/>
                <a:uLnTx/>
                <a:uFillTx/>
                <a:latin typeface="Lucida Sans"/>
                <a:ea typeface="+mn-ea"/>
                <a:cs typeface="+mn-cs"/>
              </a:rPr>
              <a:t>medium</a:t>
            </a:r>
            <a:r>
              <a:rPr kumimoji="0" lang="en-US" sz="1800" b="0" i="0" u="none" strike="noStrike" kern="1200" cap="none" spc="0" normalizeH="0" baseline="0" noProof="0" dirty="0">
                <a:ln>
                  <a:noFill/>
                </a:ln>
                <a:solidFill>
                  <a:prstClr val="black"/>
                </a:solidFill>
                <a:effectLst/>
                <a:uLnTx/>
                <a:uFillTx/>
                <a:latin typeface="Lucida Sans"/>
                <a:ea typeface="+mn-ea"/>
                <a:cs typeface="+mn-cs"/>
              </a:rPr>
              <a:t> ADAS adoption</a:t>
            </a:r>
          </a:p>
        </p:txBody>
      </p:sp>
    </p:spTree>
    <p:extLst>
      <p:ext uri="{BB962C8B-B14F-4D97-AF65-F5344CB8AC3E}">
        <p14:creationId xmlns:p14="http://schemas.microsoft.com/office/powerpoint/2010/main" val="403687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lang="en-US" sz="4400" dirty="0">
                <a:solidFill>
                  <a:srgbClr val="002366"/>
                </a:solidFill>
              </a:rPr>
              <a:t>ADAS Penetration in 2030</a:t>
            </a:r>
            <a:endParaRPr lang="en-US" dirty="0">
              <a:solidFill>
                <a:srgbClr val="002366"/>
              </a:solidFill>
            </a:endParaRPr>
          </a:p>
        </p:txBody>
      </p:sp>
      <p:sp>
        <p:nvSpPr>
          <p:cNvPr id="10" name="TextBox 9">
            <a:extLst>
              <a:ext uri="{FF2B5EF4-FFF2-40B4-BE49-F238E27FC236}">
                <a16:creationId xmlns:a16="http://schemas.microsoft.com/office/drawing/2014/main" id="{E8E0A7A0-2B1E-E0DB-7F15-B7011D357E3F}"/>
              </a:ext>
            </a:extLst>
          </p:cNvPr>
          <p:cNvSpPr txBox="1"/>
          <p:nvPr/>
        </p:nvSpPr>
        <p:spPr>
          <a:xfrm>
            <a:off x="838200" y="1411336"/>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Vehicles with a Forward-Facing Camera, by model year</a:t>
            </a:r>
          </a:p>
        </p:txBody>
      </p:sp>
      <p:graphicFrame>
        <p:nvGraphicFramePr>
          <p:cNvPr id="11" name="Chart 10">
            <a:extLst>
              <a:ext uri="{FF2B5EF4-FFF2-40B4-BE49-F238E27FC236}">
                <a16:creationId xmlns:a16="http://schemas.microsoft.com/office/drawing/2014/main" id="{4B9FE40C-CC6A-45F5-C14E-01A7DCB3C461}"/>
              </a:ext>
            </a:extLst>
          </p:cNvPr>
          <p:cNvGraphicFramePr>
            <a:graphicFrameLocks/>
          </p:cNvGraphicFramePr>
          <p:nvPr/>
        </p:nvGraphicFramePr>
        <p:xfrm>
          <a:off x="438150" y="2058987"/>
          <a:ext cx="7943850" cy="430180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9AAEEFD1-BD4B-E000-3883-B81F5547E338}"/>
              </a:ext>
            </a:extLst>
          </p:cNvPr>
          <p:cNvSpPr txBox="1"/>
          <p:nvPr/>
        </p:nvSpPr>
        <p:spPr>
          <a:xfrm>
            <a:off x="4752973" y="4642663"/>
            <a:ext cx="1038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71%</a:t>
            </a:r>
          </a:p>
        </p:txBody>
      </p:sp>
      <p:sp>
        <p:nvSpPr>
          <p:cNvPr id="13" name="TextBox 12">
            <a:extLst>
              <a:ext uri="{FF2B5EF4-FFF2-40B4-BE49-F238E27FC236}">
                <a16:creationId xmlns:a16="http://schemas.microsoft.com/office/drawing/2014/main" id="{015A7B16-6FE2-7E3A-1593-A0E5580EC1F1}"/>
              </a:ext>
            </a:extLst>
          </p:cNvPr>
          <p:cNvSpPr txBox="1"/>
          <p:nvPr/>
        </p:nvSpPr>
        <p:spPr>
          <a:xfrm>
            <a:off x="6619875" y="4642663"/>
            <a:ext cx="1038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29%</a:t>
            </a:r>
          </a:p>
        </p:txBody>
      </p:sp>
      <p:sp>
        <p:nvSpPr>
          <p:cNvPr id="14" name="TextBox 13">
            <a:extLst>
              <a:ext uri="{FF2B5EF4-FFF2-40B4-BE49-F238E27FC236}">
                <a16:creationId xmlns:a16="http://schemas.microsoft.com/office/drawing/2014/main" id="{0B231968-E13D-D4BC-1516-FB7C1A042D5F}"/>
              </a:ext>
            </a:extLst>
          </p:cNvPr>
          <p:cNvSpPr txBox="1"/>
          <p:nvPr/>
        </p:nvSpPr>
        <p:spPr>
          <a:xfrm>
            <a:off x="8915400" y="2703671"/>
            <a:ext cx="2943225" cy="2585323"/>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In 2030, </a:t>
            </a:r>
            <a:r>
              <a:rPr kumimoji="0" lang="en-US" sz="1800" b="1" i="0" u="none" strike="noStrike" kern="1200" cap="none" spc="0" normalizeH="0" baseline="0" noProof="0" dirty="0">
                <a:ln>
                  <a:noFill/>
                </a:ln>
                <a:solidFill>
                  <a:prstClr val="black"/>
                </a:solidFill>
                <a:effectLst/>
                <a:uLnTx/>
                <a:uFillTx/>
                <a:latin typeface="Lucida Sans"/>
                <a:ea typeface="+mn-ea"/>
                <a:cs typeface="+mn-cs"/>
              </a:rPr>
              <a:t>60%</a:t>
            </a:r>
            <a:r>
              <a:rPr kumimoji="0" lang="en-US" sz="1800" b="0" i="0" u="none" strike="noStrike" kern="1200" cap="none" spc="0" normalizeH="0" baseline="0" noProof="0" dirty="0">
                <a:ln>
                  <a:noFill/>
                </a:ln>
                <a:solidFill>
                  <a:prstClr val="black"/>
                </a:solidFill>
                <a:effectLst/>
                <a:uLnTx/>
                <a:uFillTx/>
                <a:latin typeface="Lucida Sans"/>
                <a:ea typeface="+mn-ea"/>
                <a:cs typeface="+mn-cs"/>
              </a:rPr>
              <a:t> of vehicles will have forward-facing camera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70% of vehicles are 6 years old, or older – vehicles with </a:t>
            </a:r>
            <a:r>
              <a:rPr kumimoji="0" lang="en-US" sz="1800" b="1" i="0" u="none" strike="noStrike" kern="1200" cap="none" spc="0" normalizeH="0" baseline="0" noProof="0" dirty="0">
                <a:ln>
                  <a:noFill/>
                </a:ln>
                <a:solidFill>
                  <a:prstClr val="black"/>
                </a:solidFill>
                <a:effectLst/>
                <a:uLnTx/>
                <a:uFillTx/>
                <a:latin typeface="Lucida Sans"/>
                <a:ea typeface="+mn-ea"/>
                <a:cs typeface="+mn-cs"/>
              </a:rPr>
              <a:t>high</a:t>
            </a:r>
            <a:r>
              <a:rPr kumimoji="0" lang="en-US" sz="1800" b="0" i="0" u="none" strike="noStrike" kern="1200" cap="none" spc="0" normalizeH="0" baseline="0" noProof="0" dirty="0">
                <a:ln>
                  <a:noFill/>
                </a:ln>
                <a:solidFill>
                  <a:prstClr val="black"/>
                </a:solidFill>
                <a:effectLst/>
                <a:uLnTx/>
                <a:uFillTx/>
                <a:latin typeface="Lucida Sans"/>
                <a:ea typeface="+mn-ea"/>
                <a:cs typeface="+mn-cs"/>
              </a:rPr>
              <a:t> ADAS adoption</a:t>
            </a:r>
          </a:p>
        </p:txBody>
      </p:sp>
    </p:spTree>
    <p:extLst>
      <p:ext uri="{BB962C8B-B14F-4D97-AF65-F5344CB8AC3E}">
        <p14:creationId xmlns:p14="http://schemas.microsoft.com/office/powerpoint/2010/main" val="314142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1036245"/>
            <a:ext cx="11032222" cy="1325563"/>
          </a:xfrm>
        </p:spPr>
        <p:txBody>
          <a:bodyPr>
            <a:normAutofit fontScale="90000"/>
          </a:bodyPr>
          <a:lstStyle/>
          <a:p>
            <a:pPr>
              <a:lnSpc>
                <a:spcPct val="150000"/>
              </a:lnSpc>
            </a:pPr>
            <a:r>
              <a:rPr lang="en-US" sz="4900" dirty="0">
                <a:solidFill>
                  <a:srgbClr val="002366"/>
                </a:solidFill>
              </a:rPr>
              <a:t>15%  Compound Annual Growth Rate</a:t>
            </a:r>
            <a:br>
              <a:rPr lang="en-US" sz="4400" dirty="0">
                <a:solidFill>
                  <a:srgbClr val="002366"/>
                </a:solidFill>
              </a:rPr>
            </a:br>
            <a:r>
              <a:rPr lang="en-US" sz="4400" dirty="0">
                <a:solidFill>
                  <a:srgbClr val="002366"/>
                </a:solidFill>
                <a:latin typeface="+mj-lt"/>
                <a:ea typeface="+mj-ea"/>
                <a:cs typeface="+mj-cs"/>
              </a:rPr>
              <a:t>The ADAS Calibration Market….Big &amp; Getting Bigger:</a:t>
            </a:r>
            <a:br>
              <a:rPr lang="en-US" sz="4400" dirty="0">
                <a:solidFill>
                  <a:srgbClr val="002366"/>
                </a:solidFill>
                <a:latin typeface="+mj-lt"/>
                <a:ea typeface="+mj-ea"/>
                <a:cs typeface="+mj-cs"/>
              </a:rPr>
            </a:br>
            <a:endParaRPr lang="en-US" dirty="0">
              <a:solidFill>
                <a:srgbClr val="002366"/>
              </a:solidFill>
            </a:endParaRPr>
          </a:p>
        </p:txBody>
      </p:sp>
      <p:sp>
        <p:nvSpPr>
          <p:cNvPr id="3" name="TextBox 2">
            <a:extLst>
              <a:ext uri="{FF2B5EF4-FFF2-40B4-BE49-F238E27FC236}">
                <a16:creationId xmlns:a16="http://schemas.microsoft.com/office/drawing/2014/main" id="{EAF486FE-4DD0-9B6A-AADD-F189B76BC913}"/>
              </a:ext>
            </a:extLst>
          </p:cNvPr>
          <p:cNvSpPr txBox="1"/>
          <p:nvPr/>
        </p:nvSpPr>
        <p:spPr>
          <a:xfrm>
            <a:off x="838200" y="2252643"/>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Auto Glass</a:t>
            </a:r>
          </a:p>
        </p:txBody>
      </p:sp>
      <p:sp>
        <p:nvSpPr>
          <p:cNvPr id="5" name="Oval 4">
            <a:extLst>
              <a:ext uri="{FF2B5EF4-FFF2-40B4-BE49-F238E27FC236}">
                <a16:creationId xmlns:a16="http://schemas.microsoft.com/office/drawing/2014/main" id="{FBB565EC-1ED9-3CA3-C6B2-6C12BA6A0339}"/>
              </a:ext>
            </a:extLst>
          </p:cNvPr>
          <p:cNvSpPr/>
          <p:nvPr/>
        </p:nvSpPr>
        <p:spPr>
          <a:xfrm>
            <a:off x="1067435" y="4283467"/>
            <a:ext cx="1626870" cy="1477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6" name="TextBox 5">
            <a:extLst>
              <a:ext uri="{FF2B5EF4-FFF2-40B4-BE49-F238E27FC236}">
                <a16:creationId xmlns:a16="http://schemas.microsoft.com/office/drawing/2014/main" id="{6E1F2538-5D14-D770-6821-42CD21075B3E}"/>
              </a:ext>
            </a:extLst>
          </p:cNvPr>
          <p:cNvSpPr txBox="1"/>
          <p:nvPr/>
        </p:nvSpPr>
        <p:spPr>
          <a:xfrm>
            <a:off x="68897" y="2696380"/>
            <a:ext cx="3581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Lucida Sans"/>
                <a:ea typeface="+mn-ea"/>
                <a:cs typeface="+mn-cs"/>
              </a:rPr>
              <a:t>2022</a:t>
            </a:r>
          </a:p>
        </p:txBody>
      </p:sp>
      <p:sp>
        <p:nvSpPr>
          <p:cNvPr id="7" name="TextBox 6">
            <a:extLst>
              <a:ext uri="{FF2B5EF4-FFF2-40B4-BE49-F238E27FC236}">
                <a16:creationId xmlns:a16="http://schemas.microsoft.com/office/drawing/2014/main" id="{575EE0D5-63B1-E6E0-6443-D22FC0CDA8D5}"/>
              </a:ext>
            </a:extLst>
          </p:cNvPr>
          <p:cNvSpPr txBox="1"/>
          <p:nvPr/>
        </p:nvSpPr>
        <p:spPr>
          <a:xfrm>
            <a:off x="3581399" y="2693699"/>
            <a:ext cx="3581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Lucida Sans"/>
                <a:ea typeface="+mn-ea"/>
                <a:cs typeface="+mn-cs"/>
              </a:rPr>
              <a:t>2026</a:t>
            </a:r>
          </a:p>
        </p:txBody>
      </p:sp>
      <p:sp>
        <p:nvSpPr>
          <p:cNvPr id="8" name="Oval 7">
            <a:extLst>
              <a:ext uri="{FF2B5EF4-FFF2-40B4-BE49-F238E27FC236}">
                <a16:creationId xmlns:a16="http://schemas.microsoft.com/office/drawing/2014/main" id="{A54F3DC4-F9F2-FF03-CBB6-BC707AB9552D}"/>
              </a:ext>
            </a:extLst>
          </p:cNvPr>
          <p:cNvSpPr/>
          <p:nvPr/>
        </p:nvSpPr>
        <p:spPr>
          <a:xfrm>
            <a:off x="4304823" y="3959030"/>
            <a:ext cx="2134553" cy="212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Billion</a:t>
            </a:r>
          </a:p>
        </p:txBody>
      </p:sp>
      <p:sp>
        <p:nvSpPr>
          <p:cNvPr id="9" name="TextBox 8">
            <a:extLst>
              <a:ext uri="{FF2B5EF4-FFF2-40B4-BE49-F238E27FC236}">
                <a16:creationId xmlns:a16="http://schemas.microsoft.com/office/drawing/2014/main" id="{1CABD86B-4F44-A6AC-D448-8C44AE569B44}"/>
              </a:ext>
            </a:extLst>
          </p:cNvPr>
          <p:cNvSpPr txBox="1"/>
          <p:nvPr/>
        </p:nvSpPr>
        <p:spPr>
          <a:xfrm>
            <a:off x="7577296" y="2693699"/>
            <a:ext cx="3581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Lucida Sans"/>
                <a:ea typeface="+mn-ea"/>
                <a:cs typeface="+mn-cs"/>
              </a:rPr>
              <a:t>2030</a:t>
            </a:r>
          </a:p>
        </p:txBody>
      </p:sp>
      <p:sp>
        <p:nvSpPr>
          <p:cNvPr id="15" name="Oval 14">
            <a:extLst>
              <a:ext uri="{FF2B5EF4-FFF2-40B4-BE49-F238E27FC236}">
                <a16:creationId xmlns:a16="http://schemas.microsoft.com/office/drawing/2014/main" id="{5C032FC1-C742-4FA1-C8E0-1073BBB6D05C}"/>
              </a:ext>
            </a:extLst>
          </p:cNvPr>
          <p:cNvSpPr/>
          <p:nvPr/>
        </p:nvSpPr>
        <p:spPr>
          <a:xfrm>
            <a:off x="7722553" y="3458068"/>
            <a:ext cx="3290887" cy="312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Billion</a:t>
            </a:r>
          </a:p>
        </p:txBody>
      </p:sp>
      <p:sp>
        <p:nvSpPr>
          <p:cNvPr id="4" name="TextBox 3">
            <a:extLst>
              <a:ext uri="{FF2B5EF4-FFF2-40B4-BE49-F238E27FC236}">
                <a16:creationId xmlns:a16="http://schemas.microsoft.com/office/drawing/2014/main" id="{5F1B024A-8487-DAAD-FA95-37E73795C443}"/>
              </a:ext>
            </a:extLst>
          </p:cNvPr>
          <p:cNvSpPr txBox="1"/>
          <p:nvPr/>
        </p:nvSpPr>
        <p:spPr>
          <a:xfrm>
            <a:off x="1408914" y="6286500"/>
            <a:ext cx="54292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a:ea typeface="+mn-ea"/>
                <a:cs typeface="+mn-cs"/>
              </a:rPr>
              <a:t>Source: CCC </a:t>
            </a:r>
            <a:r>
              <a:rPr kumimoji="0" lang="en-US" sz="1200" b="0" i="1" u="none" strike="noStrike" kern="1200" cap="none" spc="0" normalizeH="0" baseline="0" noProof="0" dirty="0">
                <a:ln>
                  <a:noFill/>
                </a:ln>
                <a:solidFill>
                  <a:prstClr val="black"/>
                </a:solidFill>
                <a:effectLst/>
                <a:uLnTx/>
                <a:uFillTx/>
                <a:latin typeface="Lucida Sans"/>
                <a:ea typeface="+mn-ea"/>
                <a:cs typeface="+mn-cs"/>
              </a:rPr>
              <a:t>Crash Course Report</a:t>
            </a:r>
            <a:endParaRPr kumimoji="0" lang="en-US" sz="1200" b="0" i="0" u="none" strike="noStrike" kern="1200" cap="none" spc="0" normalizeH="0" baseline="0" noProof="0" dirty="0">
              <a:ln>
                <a:noFill/>
              </a:ln>
              <a:solidFill>
                <a:prstClr val="black"/>
              </a:solidFill>
              <a:effectLst/>
              <a:uLnTx/>
              <a:uFillTx/>
              <a:latin typeface="Lucida Sans"/>
              <a:ea typeface="+mn-ea"/>
              <a:cs typeface="+mn-cs"/>
            </a:endParaRPr>
          </a:p>
        </p:txBody>
      </p:sp>
    </p:spTree>
    <p:extLst>
      <p:ext uri="{BB962C8B-B14F-4D97-AF65-F5344CB8AC3E}">
        <p14:creationId xmlns:p14="http://schemas.microsoft.com/office/powerpoint/2010/main" val="372062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lang="en-US" sz="4400" dirty="0">
                <a:solidFill>
                  <a:srgbClr val="002366"/>
                </a:solidFill>
              </a:rPr>
              <a:t>Calibrations in Collison</a:t>
            </a:r>
            <a:endParaRPr lang="en-US" dirty="0">
              <a:solidFill>
                <a:srgbClr val="002366"/>
              </a:solidFill>
            </a:endParaRPr>
          </a:p>
        </p:txBody>
      </p:sp>
      <p:sp>
        <p:nvSpPr>
          <p:cNvPr id="11" name="TextBox 10">
            <a:extLst>
              <a:ext uri="{FF2B5EF4-FFF2-40B4-BE49-F238E27FC236}">
                <a16:creationId xmlns:a16="http://schemas.microsoft.com/office/drawing/2014/main" id="{192133F0-14D3-35A2-4301-6A1BFDCF390C}"/>
              </a:ext>
            </a:extLst>
          </p:cNvPr>
          <p:cNvSpPr txBox="1"/>
          <p:nvPr/>
        </p:nvSpPr>
        <p:spPr>
          <a:xfrm>
            <a:off x="838200" y="1506022"/>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Repairable Estimates with a Calibration Entry</a:t>
            </a:r>
          </a:p>
        </p:txBody>
      </p:sp>
      <p:sp>
        <p:nvSpPr>
          <p:cNvPr id="12" name="TextBox 11">
            <a:extLst>
              <a:ext uri="{FF2B5EF4-FFF2-40B4-BE49-F238E27FC236}">
                <a16:creationId xmlns:a16="http://schemas.microsoft.com/office/drawing/2014/main" id="{19F3A2E0-27F5-C5E3-87DE-D52AF280CEDC}"/>
              </a:ext>
            </a:extLst>
          </p:cNvPr>
          <p:cNvSpPr txBox="1"/>
          <p:nvPr/>
        </p:nvSpPr>
        <p:spPr>
          <a:xfrm>
            <a:off x="1350191" y="6286500"/>
            <a:ext cx="54292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a:ea typeface="+mn-ea"/>
                <a:cs typeface="+mn-cs"/>
              </a:rPr>
              <a:t>Source: CCC </a:t>
            </a:r>
            <a:r>
              <a:rPr kumimoji="0" lang="en-US" sz="1200" b="0" i="1" u="none" strike="noStrike" kern="1200" cap="none" spc="0" normalizeH="0" baseline="0" noProof="0" dirty="0">
                <a:ln>
                  <a:noFill/>
                </a:ln>
                <a:solidFill>
                  <a:prstClr val="black"/>
                </a:solidFill>
                <a:effectLst/>
                <a:uLnTx/>
                <a:uFillTx/>
                <a:latin typeface="Lucida Sans"/>
                <a:ea typeface="+mn-ea"/>
                <a:cs typeface="+mn-cs"/>
              </a:rPr>
              <a:t>Crash Course Report</a:t>
            </a:r>
            <a:endParaRPr kumimoji="0" lang="en-US" sz="1200" b="0" i="0" u="none" strike="noStrike" kern="1200" cap="none" spc="0" normalizeH="0" baseline="0" noProof="0" dirty="0">
              <a:ln>
                <a:noFill/>
              </a:ln>
              <a:solidFill>
                <a:prstClr val="black"/>
              </a:solidFill>
              <a:effectLst/>
              <a:uLnTx/>
              <a:uFillTx/>
              <a:latin typeface="Lucida Sans"/>
              <a:ea typeface="+mn-ea"/>
              <a:cs typeface="+mn-cs"/>
            </a:endParaRPr>
          </a:p>
        </p:txBody>
      </p:sp>
      <p:pic>
        <p:nvPicPr>
          <p:cNvPr id="13" name="Picture 12">
            <a:extLst>
              <a:ext uri="{FF2B5EF4-FFF2-40B4-BE49-F238E27FC236}">
                <a16:creationId xmlns:a16="http://schemas.microsoft.com/office/drawing/2014/main" id="{AE07EE4C-1C71-FE18-0669-205808AB24BA}"/>
              </a:ext>
            </a:extLst>
          </p:cNvPr>
          <p:cNvPicPr>
            <a:picLocks noChangeAspect="1"/>
          </p:cNvPicPr>
          <p:nvPr/>
        </p:nvPicPr>
        <p:blipFill>
          <a:blip r:embed="rId4"/>
          <a:stretch>
            <a:fillRect/>
          </a:stretch>
        </p:blipFill>
        <p:spPr>
          <a:xfrm>
            <a:off x="1062081" y="1934349"/>
            <a:ext cx="7094984" cy="4164447"/>
          </a:xfrm>
          <a:prstGeom prst="rect">
            <a:avLst/>
          </a:prstGeom>
        </p:spPr>
      </p:pic>
    </p:spTree>
    <p:extLst>
      <p:ext uri="{BB962C8B-B14F-4D97-AF65-F5344CB8AC3E}">
        <p14:creationId xmlns:p14="http://schemas.microsoft.com/office/powerpoint/2010/main" val="424204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lang="en-US" sz="4400" dirty="0">
                <a:solidFill>
                  <a:srgbClr val="002366"/>
                </a:solidFill>
              </a:rPr>
              <a:t>Calibrations in Collison</a:t>
            </a:r>
            <a:endParaRPr lang="en-US" dirty="0">
              <a:solidFill>
                <a:srgbClr val="002366"/>
              </a:solidFill>
            </a:endParaRPr>
          </a:p>
        </p:txBody>
      </p:sp>
      <p:sp>
        <p:nvSpPr>
          <p:cNvPr id="11" name="TextBox 10">
            <a:extLst>
              <a:ext uri="{FF2B5EF4-FFF2-40B4-BE49-F238E27FC236}">
                <a16:creationId xmlns:a16="http://schemas.microsoft.com/office/drawing/2014/main" id="{192133F0-14D3-35A2-4301-6A1BFDCF390C}"/>
              </a:ext>
            </a:extLst>
          </p:cNvPr>
          <p:cNvSpPr txBox="1"/>
          <p:nvPr/>
        </p:nvSpPr>
        <p:spPr>
          <a:xfrm>
            <a:off x="838200" y="1506022"/>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Repairable Estimates with a Calibration Entry</a:t>
            </a:r>
          </a:p>
        </p:txBody>
      </p:sp>
      <p:sp>
        <p:nvSpPr>
          <p:cNvPr id="12" name="TextBox 11">
            <a:extLst>
              <a:ext uri="{FF2B5EF4-FFF2-40B4-BE49-F238E27FC236}">
                <a16:creationId xmlns:a16="http://schemas.microsoft.com/office/drawing/2014/main" id="{19F3A2E0-27F5-C5E3-87DE-D52AF280CEDC}"/>
              </a:ext>
            </a:extLst>
          </p:cNvPr>
          <p:cNvSpPr txBox="1"/>
          <p:nvPr/>
        </p:nvSpPr>
        <p:spPr>
          <a:xfrm>
            <a:off x="1408914" y="6286500"/>
            <a:ext cx="54292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a:ea typeface="+mn-ea"/>
                <a:cs typeface="+mn-cs"/>
              </a:rPr>
              <a:t>Source: CCC </a:t>
            </a:r>
            <a:r>
              <a:rPr kumimoji="0" lang="en-US" sz="1200" b="0" i="1" u="none" strike="noStrike" kern="1200" cap="none" spc="0" normalizeH="0" baseline="0" noProof="0" dirty="0">
                <a:ln>
                  <a:noFill/>
                </a:ln>
                <a:solidFill>
                  <a:prstClr val="black"/>
                </a:solidFill>
                <a:effectLst/>
                <a:uLnTx/>
                <a:uFillTx/>
                <a:latin typeface="Lucida Sans"/>
                <a:ea typeface="+mn-ea"/>
                <a:cs typeface="+mn-cs"/>
              </a:rPr>
              <a:t>Crash Course Report</a:t>
            </a:r>
            <a:endParaRPr kumimoji="0" lang="en-US" sz="1200" b="0" i="0" u="none" strike="noStrike" kern="1200" cap="none" spc="0" normalizeH="0" baseline="0" noProof="0" dirty="0">
              <a:ln>
                <a:noFill/>
              </a:ln>
              <a:solidFill>
                <a:prstClr val="black"/>
              </a:solidFill>
              <a:effectLst/>
              <a:uLnTx/>
              <a:uFillTx/>
              <a:latin typeface="Lucida Sans"/>
              <a:ea typeface="+mn-ea"/>
              <a:cs typeface="+mn-cs"/>
            </a:endParaRPr>
          </a:p>
        </p:txBody>
      </p:sp>
      <p:pic>
        <p:nvPicPr>
          <p:cNvPr id="13" name="Picture 12">
            <a:extLst>
              <a:ext uri="{FF2B5EF4-FFF2-40B4-BE49-F238E27FC236}">
                <a16:creationId xmlns:a16="http://schemas.microsoft.com/office/drawing/2014/main" id="{AE07EE4C-1C71-FE18-0669-205808AB24BA}"/>
              </a:ext>
            </a:extLst>
          </p:cNvPr>
          <p:cNvPicPr>
            <a:picLocks noChangeAspect="1"/>
          </p:cNvPicPr>
          <p:nvPr/>
        </p:nvPicPr>
        <p:blipFill>
          <a:blip r:embed="rId4"/>
          <a:stretch>
            <a:fillRect/>
          </a:stretch>
        </p:blipFill>
        <p:spPr>
          <a:xfrm>
            <a:off x="1062081" y="1934349"/>
            <a:ext cx="7094984" cy="4164447"/>
          </a:xfrm>
          <a:prstGeom prst="rect">
            <a:avLst/>
          </a:prstGeom>
        </p:spPr>
      </p:pic>
      <p:sp>
        <p:nvSpPr>
          <p:cNvPr id="3" name="TextBox 2">
            <a:extLst>
              <a:ext uri="{FF2B5EF4-FFF2-40B4-BE49-F238E27FC236}">
                <a16:creationId xmlns:a16="http://schemas.microsoft.com/office/drawing/2014/main" id="{A230837B-1E69-2F1E-5AB4-D8D96EF12AD6}"/>
              </a:ext>
            </a:extLst>
          </p:cNvPr>
          <p:cNvSpPr txBox="1"/>
          <p:nvPr/>
        </p:nvSpPr>
        <p:spPr>
          <a:xfrm>
            <a:off x="8772525" y="2148471"/>
            <a:ext cx="2943225" cy="147732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Remember, 2 industry studies have found that 80%+ of calibrations are currently being missed by the industry!</a:t>
            </a:r>
          </a:p>
        </p:txBody>
      </p:sp>
    </p:spTree>
    <p:extLst>
      <p:ext uri="{BB962C8B-B14F-4D97-AF65-F5344CB8AC3E}">
        <p14:creationId xmlns:p14="http://schemas.microsoft.com/office/powerpoint/2010/main" val="295802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613484" y="144772"/>
            <a:ext cx="11099334" cy="1325563"/>
          </a:xfrm>
        </p:spPr>
        <p:txBody>
          <a:bodyPr/>
          <a:lstStyle/>
          <a:p>
            <a:r>
              <a:rPr lang="en-US" sz="4400" dirty="0">
                <a:solidFill>
                  <a:srgbClr val="002366"/>
                </a:solidFill>
                <a:latin typeface="+mj-lt"/>
                <a:ea typeface="+mj-ea"/>
                <a:cs typeface="+mj-cs"/>
              </a:rPr>
              <a:t>Collision Calibration Market: Big &amp; Getting Bigger</a:t>
            </a:r>
          </a:p>
        </p:txBody>
      </p:sp>
      <p:sp>
        <p:nvSpPr>
          <p:cNvPr id="6" name="Rectangle 5">
            <a:extLst>
              <a:ext uri="{FF2B5EF4-FFF2-40B4-BE49-F238E27FC236}">
                <a16:creationId xmlns:a16="http://schemas.microsoft.com/office/drawing/2014/main" id="{458B3F85-88FE-63DC-DF84-69D76820A85D}"/>
              </a:ext>
            </a:extLst>
          </p:cNvPr>
          <p:cNvSpPr/>
          <p:nvPr/>
        </p:nvSpPr>
        <p:spPr>
          <a:xfrm>
            <a:off x="5095875" y="4594741"/>
            <a:ext cx="800100" cy="1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a:ea typeface="+mn-ea"/>
              <a:cs typeface="+mn-cs"/>
            </a:endParaRPr>
          </a:p>
        </p:txBody>
      </p:sp>
      <p:sp>
        <p:nvSpPr>
          <p:cNvPr id="7" name="Oval 6">
            <a:extLst>
              <a:ext uri="{FF2B5EF4-FFF2-40B4-BE49-F238E27FC236}">
                <a16:creationId xmlns:a16="http://schemas.microsoft.com/office/drawing/2014/main" id="{F3C5128D-CEB4-1E37-8DBE-0F2B81C63BB6}"/>
              </a:ext>
            </a:extLst>
          </p:cNvPr>
          <p:cNvSpPr/>
          <p:nvPr/>
        </p:nvSpPr>
        <p:spPr>
          <a:xfrm>
            <a:off x="791210" y="2690336"/>
            <a:ext cx="1626870" cy="1477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8" name="TextBox 7">
            <a:extLst>
              <a:ext uri="{FF2B5EF4-FFF2-40B4-BE49-F238E27FC236}">
                <a16:creationId xmlns:a16="http://schemas.microsoft.com/office/drawing/2014/main" id="{8F093F3B-45EF-2C88-6AEA-8307AB6D7883}"/>
              </a:ext>
            </a:extLst>
          </p:cNvPr>
          <p:cNvSpPr txBox="1"/>
          <p:nvPr/>
        </p:nvSpPr>
        <p:spPr>
          <a:xfrm>
            <a:off x="-207328" y="1103249"/>
            <a:ext cx="3581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Lucida Sans"/>
                <a:ea typeface="+mn-ea"/>
                <a:cs typeface="+mn-cs"/>
              </a:rPr>
              <a:t>2022</a:t>
            </a:r>
          </a:p>
        </p:txBody>
      </p:sp>
      <p:sp>
        <p:nvSpPr>
          <p:cNvPr id="9" name="TextBox 8">
            <a:extLst>
              <a:ext uri="{FF2B5EF4-FFF2-40B4-BE49-F238E27FC236}">
                <a16:creationId xmlns:a16="http://schemas.microsoft.com/office/drawing/2014/main" id="{E21DEF38-3EC6-5D7C-AA16-1AA2E49E34CE}"/>
              </a:ext>
            </a:extLst>
          </p:cNvPr>
          <p:cNvSpPr txBox="1"/>
          <p:nvPr/>
        </p:nvSpPr>
        <p:spPr>
          <a:xfrm>
            <a:off x="241218" y="4710126"/>
            <a:ext cx="3188019"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9M Vehicles Repaired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(Baseline)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11.7% Calibration Rate = 1.05M calibrations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$350 Calibration Price</a:t>
            </a:r>
          </a:p>
        </p:txBody>
      </p:sp>
      <p:sp>
        <p:nvSpPr>
          <p:cNvPr id="10" name="TextBox 9">
            <a:extLst>
              <a:ext uri="{FF2B5EF4-FFF2-40B4-BE49-F238E27FC236}">
                <a16:creationId xmlns:a16="http://schemas.microsoft.com/office/drawing/2014/main" id="{0462D819-49A3-9C5A-9C3C-D91E1643CEBC}"/>
              </a:ext>
            </a:extLst>
          </p:cNvPr>
          <p:cNvSpPr txBox="1"/>
          <p:nvPr/>
        </p:nvSpPr>
        <p:spPr>
          <a:xfrm>
            <a:off x="3305174" y="1100568"/>
            <a:ext cx="3581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Lucida Sans"/>
                <a:ea typeface="+mn-ea"/>
                <a:cs typeface="+mn-cs"/>
              </a:rPr>
              <a:t>2026</a:t>
            </a:r>
          </a:p>
        </p:txBody>
      </p:sp>
      <p:sp>
        <p:nvSpPr>
          <p:cNvPr id="11" name="Oval 10">
            <a:extLst>
              <a:ext uri="{FF2B5EF4-FFF2-40B4-BE49-F238E27FC236}">
                <a16:creationId xmlns:a16="http://schemas.microsoft.com/office/drawing/2014/main" id="{36FB762D-C42F-0CED-F6DD-E45669D9FD46}"/>
              </a:ext>
            </a:extLst>
          </p:cNvPr>
          <p:cNvSpPr/>
          <p:nvPr/>
        </p:nvSpPr>
        <p:spPr>
          <a:xfrm>
            <a:off x="4028598" y="2365899"/>
            <a:ext cx="2134553" cy="212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Million</a:t>
            </a:r>
          </a:p>
        </p:txBody>
      </p:sp>
      <p:sp>
        <p:nvSpPr>
          <p:cNvPr id="12" name="TextBox 11">
            <a:extLst>
              <a:ext uri="{FF2B5EF4-FFF2-40B4-BE49-F238E27FC236}">
                <a16:creationId xmlns:a16="http://schemas.microsoft.com/office/drawing/2014/main" id="{302B72E1-F7F9-BEC5-51BF-47DCB565776F}"/>
              </a:ext>
            </a:extLst>
          </p:cNvPr>
          <p:cNvSpPr txBox="1"/>
          <p:nvPr/>
        </p:nvSpPr>
        <p:spPr>
          <a:xfrm>
            <a:off x="3429535" y="4690874"/>
            <a:ext cx="358140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9.9M Vehicles Repaired (2.5% CAGR)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20% Calibration Rate = 2.03M  calibrations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$350 Calibration Price</a:t>
            </a:r>
          </a:p>
        </p:txBody>
      </p:sp>
      <p:sp>
        <p:nvSpPr>
          <p:cNvPr id="13" name="TextBox 12">
            <a:extLst>
              <a:ext uri="{FF2B5EF4-FFF2-40B4-BE49-F238E27FC236}">
                <a16:creationId xmlns:a16="http://schemas.microsoft.com/office/drawing/2014/main" id="{2ECA7893-7F62-D622-8A59-3730EF1E4105}"/>
              </a:ext>
            </a:extLst>
          </p:cNvPr>
          <p:cNvSpPr txBox="1"/>
          <p:nvPr/>
        </p:nvSpPr>
        <p:spPr>
          <a:xfrm>
            <a:off x="7301071" y="1100568"/>
            <a:ext cx="3581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Lucida Sans"/>
                <a:ea typeface="+mn-ea"/>
                <a:cs typeface="+mn-cs"/>
              </a:rPr>
              <a:t>2030</a:t>
            </a:r>
          </a:p>
        </p:txBody>
      </p:sp>
      <p:sp>
        <p:nvSpPr>
          <p:cNvPr id="14" name="Oval 13">
            <a:extLst>
              <a:ext uri="{FF2B5EF4-FFF2-40B4-BE49-F238E27FC236}">
                <a16:creationId xmlns:a16="http://schemas.microsoft.com/office/drawing/2014/main" id="{F47DB9CF-7FA8-A9DC-A90C-5F19590D7DD8}"/>
              </a:ext>
            </a:extLst>
          </p:cNvPr>
          <p:cNvSpPr/>
          <p:nvPr/>
        </p:nvSpPr>
        <p:spPr>
          <a:xfrm>
            <a:off x="7446328" y="1864937"/>
            <a:ext cx="3290887" cy="312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Billion</a:t>
            </a:r>
          </a:p>
        </p:txBody>
      </p:sp>
      <p:sp>
        <p:nvSpPr>
          <p:cNvPr id="15" name="TextBox 14">
            <a:extLst>
              <a:ext uri="{FF2B5EF4-FFF2-40B4-BE49-F238E27FC236}">
                <a16:creationId xmlns:a16="http://schemas.microsoft.com/office/drawing/2014/main" id="{DF716B4B-BBB5-0718-15C0-725533634756}"/>
              </a:ext>
            </a:extLst>
          </p:cNvPr>
          <p:cNvSpPr txBox="1"/>
          <p:nvPr/>
        </p:nvSpPr>
        <p:spPr>
          <a:xfrm>
            <a:off x="7529751" y="4993061"/>
            <a:ext cx="3124039"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11M Vehicles Repaired (2.5% CAGR)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ucida Sans"/>
                <a:ea typeface="+mn-ea"/>
                <a:cs typeface="+mn-cs"/>
              </a:rPr>
              <a:t>36% Calibration Rate = 3.9M calibrations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$350 Calibration Price</a:t>
            </a:r>
          </a:p>
        </p:txBody>
      </p:sp>
      <p:sp>
        <p:nvSpPr>
          <p:cNvPr id="3" name="TextBox 2">
            <a:extLst>
              <a:ext uri="{FF2B5EF4-FFF2-40B4-BE49-F238E27FC236}">
                <a16:creationId xmlns:a16="http://schemas.microsoft.com/office/drawing/2014/main" id="{89934B13-4682-3929-08D3-6D2F1B934A21}"/>
              </a:ext>
            </a:extLst>
          </p:cNvPr>
          <p:cNvSpPr txBox="1"/>
          <p:nvPr/>
        </p:nvSpPr>
        <p:spPr>
          <a:xfrm>
            <a:off x="714612" y="6264335"/>
            <a:ext cx="54292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a:ea typeface="+mn-ea"/>
                <a:cs typeface="+mn-cs"/>
              </a:rPr>
              <a:t>Source: CCC </a:t>
            </a:r>
            <a:r>
              <a:rPr kumimoji="0" lang="en-US" sz="1200" b="0" i="1" u="none" strike="noStrike" kern="1200" cap="none" spc="0" normalizeH="0" baseline="0" noProof="0" dirty="0">
                <a:ln>
                  <a:noFill/>
                </a:ln>
                <a:solidFill>
                  <a:prstClr val="black"/>
                </a:solidFill>
                <a:effectLst/>
                <a:uLnTx/>
                <a:uFillTx/>
                <a:latin typeface="Lucida Sans"/>
                <a:ea typeface="+mn-ea"/>
                <a:cs typeface="+mn-cs"/>
              </a:rPr>
              <a:t>Crash Course Report</a:t>
            </a:r>
            <a:endParaRPr kumimoji="0" lang="en-US" sz="1200" b="0" i="0" u="none" strike="noStrike" kern="1200" cap="none" spc="0" normalizeH="0" baseline="0" noProof="0" dirty="0">
              <a:ln>
                <a:noFill/>
              </a:ln>
              <a:solidFill>
                <a:prstClr val="black"/>
              </a:solidFill>
              <a:effectLst/>
              <a:uLnTx/>
              <a:uFillTx/>
              <a:latin typeface="Lucida Sans"/>
              <a:ea typeface="+mn-ea"/>
              <a:cs typeface="+mn-cs"/>
            </a:endParaRPr>
          </a:p>
        </p:txBody>
      </p:sp>
    </p:spTree>
    <p:extLst>
      <p:ext uri="{BB962C8B-B14F-4D97-AF65-F5344CB8AC3E}">
        <p14:creationId xmlns:p14="http://schemas.microsoft.com/office/powerpoint/2010/main" val="43378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5010149" y="323056"/>
            <a:ext cx="2171700" cy="1325563"/>
          </a:xfrm>
        </p:spPr>
        <p:txBody>
          <a:bodyPr/>
          <a:lstStyle/>
          <a:p>
            <a:r>
              <a:rPr lang="en-US" sz="4400" dirty="0">
                <a:solidFill>
                  <a:srgbClr val="002366"/>
                </a:solidFill>
              </a:rPr>
              <a:t>Agenda</a:t>
            </a:r>
            <a:endParaRPr lang="en-US" dirty="0">
              <a:solidFill>
                <a:srgbClr val="002366"/>
              </a:solidFill>
            </a:endParaRPr>
          </a:p>
        </p:txBody>
      </p:sp>
      <p:sp>
        <p:nvSpPr>
          <p:cNvPr id="3" name="Content Placeholder 2">
            <a:extLst>
              <a:ext uri="{FF2B5EF4-FFF2-40B4-BE49-F238E27FC236}">
                <a16:creationId xmlns:a16="http://schemas.microsoft.com/office/drawing/2014/main" id="{476D97B1-2C5B-3E00-33E9-6188931A41C3}"/>
              </a:ext>
            </a:extLst>
          </p:cNvPr>
          <p:cNvSpPr>
            <a:spLocks noGrp="1"/>
          </p:cNvSpPr>
          <p:nvPr>
            <p:ph idx="1"/>
          </p:nvPr>
        </p:nvSpPr>
        <p:spPr>
          <a:xfrm>
            <a:off x="709612" y="1771649"/>
            <a:ext cx="10772775" cy="4100513"/>
          </a:xfrm>
        </p:spPr>
        <p:txBody>
          <a:bodyPr>
            <a:normAutofit/>
          </a:bodyPr>
          <a:lstStyle/>
          <a:p>
            <a:pPr>
              <a:lnSpc>
                <a:spcPct val="120000"/>
              </a:lnSpc>
            </a:pPr>
            <a:r>
              <a:rPr lang="en-US" b="1" dirty="0">
                <a:latin typeface="Lucida Sans" panose="020B0602030504020204" pitchFamily="34" charset="0"/>
              </a:rPr>
              <a:t>Advanced Driver Assistance Systems (ADAS) Refresher</a:t>
            </a:r>
          </a:p>
          <a:p>
            <a:pPr>
              <a:lnSpc>
                <a:spcPct val="120000"/>
              </a:lnSpc>
            </a:pPr>
            <a:r>
              <a:rPr lang="en-US" b="1" dirty="0">
                <a:latin typeface="Lucida Sans" panose="020B0602030504020204" pitchFamily="34" charset="0"/>
              </a:rPr>
              <a:t>ADAS Market Sizing </a:t>
            </a:r>
          </a:p>
          <a:p>
            <a:pPr>
              <a:lnSpc>
                <a:spcPct val="120000"/>
              </a:lnSpc>
            </a:pPr>
            <a:r>
              <a:rPr lang="en-US" b="1" dirty="0">
                <a:latin typeface="Lucida Sans" panose="020B0602030504020204" pitchFamily="34" charset="0"/>
              </a:rPr>
              <a:t>Developing Technology - ADAS &amp; Calibration </a:t>
            </a:r>
          </a:p>
          <a:p>
            <a:pPr>
              <a:lnSpc>
                <a:spcPct val="120000"/>
              </a:lnSpc>
            </a:pPr>
            <a:r>
              <a:rPr lang="en-US" b="1" dirty="0">
                <a:latin typeface="Lucida Sans" panose="020B0602030504020204" pitchFamily="34" charset="0"/>
              </a:rPr>
              <a:t>SEMA’s Modified Vehicle ADAS Research</a:t>
            </a:r>
          </a:p>
          <a:p>
            <a:pPr>
              <a:lnSpc>
                <a:spcPct val="120000"/>
              </a:lnSpc>
            </a:pPr>
            <a:r>
              <a:rPr lang="en-US" b="1" dirty="0">
                <a:latin typeface="Lucida Sans" panose="020B0602030504020204" pitchFamily="34" charset="0"/>
              </a:rPr>
              <a:t>NHTSA Update (Automatic Emergency Braking)</a:t>
            </a:r>
          </a:p>
          <a:p>
            <a:pPr>
              <a:lnSpc>
                <a:spcPct val="120000"/>
              </a:lnSpc>
            </a:pPr>
            <a:r>
              <a:rPr lang="en-US" b="1" dirty="0">
                <a:latin typeface="Lucida Sans" panose="020B0602030504020204" pitchFamily="34" charset="0"/>
              </a:rPr>
              <a:t>Q&amp;A - Panel Discussion</a:t>
            </a:r>
            <a:endParaRPr lang="en-US" b="1" dirty="0"/>
          </a:p>
          <a:p>
            <a:endParaRPr lang="en-US" dirty="0"/>
          </a:p>
        </p:txBody>
      </p:sp>
    </p:spTree>
    <p:extLst>
      <p:ext uri="{BB962C8B-B14F-4D97-AF65-F5344CB8AC3E}">
        <p14:creationId xmlns:p14="http://schemas.microsoft.com/office/powerpoint/2010/main" val="358201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8849-925E-1FB3-4901-DBC5E4056B39}"/>
              </a:ext>
            </a:extLst>
          </p:cNvPr>
          <p:cNvSpPr txBox="1">
            <a:spLocks noGrp="1"/>
          </p:cNvSpPr>
          <p:nvPr>
            <p:ph type="title"/>
          </p:nvPr>
        </p:nvSpPr>
        <p:spPr>
          <a:xfrm>
            <a:off x="742513" y="857250"/>
            <a:ext cx="10515600" cy="23241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00000"/>
              </a:lnSpc>
            </a:pPr>
            <a:r>
              <a:rPr lang="en-US" sz="7200" b="1" dirty="0">
                <a:solidFill>
                  <a:schemeClr val="accent1">
                    <a:lumMod val="50000"/>
                  </a:schemeClr>
                </a:solidFill>
                <a:latin typeface="Anton" pitchFamily="2" charset="0"/>
              </a:rPr>
              <a:t>ADAS &amp; Calibration Developing Technology</a:t>
            </a:r>
          </a:p>
        </p:txBody>
      </p:sp>
      <p:sp>
        <p:nvSpPr>
          <p:cNvPr id="3" name="Subtitle 2">
            <a:extLst>
              <a:ext uri="{FF2B5EF4-FFF2-40B4-BE49-F238E27FC236}">
                <a16:creationId xmlns:a16="http://schemas.microsoft.com/office/drawing/2014/main" id="{92721BD8-A4BE-0469-108D-9CC76786BDC7}"/>
              </a:ext>
            </a:extLst>
          </p:cNvPr>
          <p:cNvSpPr txBox="1">
            <a:spLocks/>
          </p:cNvSpPr>
          <p:nvPr/>
        </p:nvSpPr>
        <p:spPr>
          <a:xfrm>
            <a:off x="2585819" y="3676650"/>
            <a:ext cx="6828988" cy="2324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Presented by:</a:t>
            </a:r>
          </a:p>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Greg </a:t>
            </a:r>
            <a:r>
              <a:rPr kumimoji="0" lang="en-US" b="0" i="0" u="none" strike="noStrike" kern="1200" cap="all" spc="200" normalizeH="0" baseline="0" noProof="0" dirty="0" err="1">
                <a:ln>
                  <a:noFill/>
                </a:ln>
                <a:solidFill>
                  <a:schemeClr val="accent1">
                    <a:lumMod val="50000"/>
                  </a:schemeClr>
                </a:solidFill>
                <a:effectLst/>
                <a:uLnTx/>
                <a:uFillTx/>
                <a:latin typeface="Anton"/>
                <a:ea typeface="+mn-ea"/>
                <a:cs typeface="+mn-cs"/>
              </a:rPr>
              <a:t>peeters</a:t>
            </a: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 car </a:t>
            </a:r>
            <a:r>
              <a:rPr kumimoji="0" lang="en-US" b="0" i="0" u="none" strike="noStrike" kern="1200" cap="all" spc="200" normalizeH="0" baseline="0" noProof="0" dirty="0" err="1">
                <a:ln>
                  <a:noFill/>
                </a:ln>
                <a:solidFill>
                  <a:schemeClr val="accent1">
                    <a:lumMod val="50000"/>
                  </a:schemeClr>
                </a:solidFill>
                <a:effectLst/>
                <a:uLnTx/>
                <a:uFillTx/>
                <a:latin typeface="Anton"/>
                <a:ea typeface="+mn-ea"/>
                <a:cs typeface="+mn-cs"/>
              </a:rPr>
              <a:t>adas</a:t>
            </a: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 solutions</a:t>
            </a:r>
          </a:p>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Nick </a:t>
            </a:r>
            <a:r>
              <a:rPr kumimoji="0" lang="en-US" b="0" i="0" u="none" strike="noStrike" kern="1200" cap="all" spc="200" normalizeH="0" baseline="0" noProof="0" dirty="0" err="1">
                <a:ln>
                  <a:noFill/>
                </a:ln>
                <a:solidFill>
                  <a:schemeClr val="accent1">
                    <a:lumMod val="50000"/>
                  </a:schemeClr>
                </a:solidFill>
                <a:effectLst/>
                <a:uLnTx/>
                <a:uFillTx/>
                <a:latin typeface="Anton"/>
                <a:ea typeface="+mn-ea"/>
                <a:cs typeface="+mn-cs"/>
              </a:rPr>
              <a:t>Dominito</a:t>
            </a:r>
            <a:r>
              <a:rPr lang="en-US" dirty="0">
                <a:solidFill>
                  <a:schemeClr val="accent1">
                    <a:lumMod val="50000"/>
                  </a:schemeClr>
                </a:solidFill>
                <a:latin typeface="Anton"/>
              </a:rPr>
              <a:t>, I-Car </a:t>
            </a:r>
            <a:endPar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endParaRPr>
          </a:p>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Chuck </a:t>
            </a:r>
            <a:r>
              <a:rPr kumimoji="0" lang="en-US" b="0" i="0" u="none" strike="noStrike" kern="1200" cap="all" spc="200" normalizeH="0" baseline="0" noProof="0" dirty="0" err="1">
                <a:ln>
                  <a:noFill/>
                </a:ln>
                <a:solidFill>
                  <a:schemeClr val="accent1">
                    <a:lumMod val="50000"/>
                  </a:schemeClr>
                </a:solidFill>
                <a:effectLst/>
                <a:uLnTx/>
                <a:uFillTx/>
                <a:latin typeface="Anton"/>
                <a:ea typeface="+mn-ea"/>
                <a:cs typeface="+mn-cs"/>
              </a:rPr>
              <a:t>OlsEn</a:t>
            </a:r>
            <a:r>
              <a:rPr kumimoji="0" lang="en-US" b="0" i="0" u="none" strike="noStrike" kern="1200" cap="all" spc="200" normalizeH="0" baseline="0" noProof="0" dirty="0">
                <a:ln>
                  <a:noFill/>
                </a:ln>
                <a:solidFill>
                  <a:schemeClr val="accent1">
                    <a:lumMod val="50000"/>
                  </a:schemeClr>
                </a:solidFill>
                <a:effectLst/>
                <a:uLnTx/>
                <a:uFillTx/>
                <a:latin typeface="Anton"/>
                <a:ea typeface="+mn-ea"/>
                <a:cs typeface="+mn-cs"/>
              </a:rPr>
              <a:t>, AirPro diagnostics</a:t>
            </a:r>
          </a:p>
          <a:p>
            <a:pPr marL="0" marR="0" lvl="0" indent="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44546A"/>
              </a:solidFill>
              <a:effectLst/>
              <a:uLnTx/>
              <a:uFillTx/>
              <a:latin typeface="Anton"/>
              <a:ea typeface="+mn-ea"/>
              <a:cs typeface="+mn-cs"/>
            </a:endParaRPr>
          </a:p>
        </p:txBody>
      </p:sp>
    </p:spTree>
    <p:extLst>
      <p:ext uri="{BB962C8B-B14F-4D97-AF65-F5344CB8AC3E}">
        <p14:creationId xmlns:p14="http://schemas.microsoft.com/office/powerpoint/2010/main" val="360860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C83E49-26D7-2F3B-EDAE-33E1826A6AF4}"/>
              </a:ext>
            </a:extLst>
          </p:cNvPr>
          <p:cNvSpPr>
            <a:spLocks noGrp="1"/>
          </p:cNvSpPr>
          <p:nvPr>
            <p:ph type="title"/>
          </p:nvPr>
        </p:nvSpPr>
        <p:spPr>
          <a:xfrm>
            <a:off x="1066800" y="527050"/>
            <a:ext cx="9953625" cy="1325563"/>
          </a:xfrm>
        </p:spPr>
        <p:txBody>
          <a:bodyPr>
            <a:normAutofit/>
          </a:bodyPr>
          <a:lstStyle/>
          <a:p>
            <a:pPr algn="ctr" fontAlgn="base"/>
            <a:r>
              <a:rPr lang="en-US" b="1" i="0" dirty="0">
                <a:solidFill>
                  <a:schemeClr val="accent1">
                    <a:lumMod val="50000"/>
                  </a:schemeClr>
                </a:solidFill>
                <a:effectLst/>
                <a:latin typeface="Anton" pitchFamily="2" charset="0"/>
              </a:rPr>
              <a:t>Pedestrian deaths in US reach highest level in 40 years</a:t>
            </a:r>
          </a:p>
        </p:txBody>
      </p:sp>
      <p:sp>
        <p:nvSpPr>
          <p:cNvPr id="6" name="Content Placeholder 2">
            <a:extLst>
              <a:ext uri="{FF2B5EF4-FFF2-40B4-BE49-F238E27FC236}">
                <a16:creationId xmlns:a16="http://schemas.microsoft.com/office/drawing/2014/main" id="{AB35E7FE-1973-E46D-312D-B6BAA302CEFA}"/>
              </a:ext>
            </a:extLst>
          </p:cNvPr>
          <p:cNvSpPr txBox="1">
            <a:spLocks/>
          </p:cNvSpPr>
          <p:nvPr/>
        </p:nvSpPr>
        <p:spPr>
          <a:xfrm>
            <a:off x="1181100" y="2307590"/>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1200"/>
              </a:spcBef>
              <a:spcAft>
                <a:spcPts val="200"/>
              </a:spcAft>
              <a:buClr>
                <a:srgbClr val="4472C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202124"/>
                </a:solidFill>
                <a:effectLst/>
                <a:uLnTx/>
                <a:uFillTx/>
                <a:latin typeface="Anton" pitchFamily="2" charset="0"/>
              </a:rPr>
              <a:t>Drivers struck and killed </a:t>
            </a:r>
            <a:r>
              <a:rPr kumimoji="0" lang="en-US" sz="2000" b="0" i="0" u="none" strike="noStrike" kern="1200" cap="none" spc="0" normalizeH="0" baseline="0" noProof="0" dirty="0">
                <a:ln>
                  <a:noFill/>
                </a:ln>
                <a:solidFill>
                  <a:srgbClr val="040C28"/>
                </a:solidFill>
                <a:effectLst/>
                <a:uLnTx/>
                <a:uFillTx/>
                <a:latin typeface="Anton" pitchFamily="2" charset="0"/>
              </a:rPr>
              <a:t>at least 7,508</a:t>
            </a:r>
            <a:r>
              <a:rPr kumimoji="0" lang="en-US" sz="2000" b="0" i="0" u="none" strike="noStrike" kern="1200" cap="none" spc="0" normalizeH="0" baseline="0" noProof="0" dirty="0">
                <a:ln>
                  <a:noFill/>
                </a:ln>
                <a:solidFill>
                  <a:srgbClr val="202124"/>
                </a:solidFill>
                <a:effectLst/>
                <a:uLnTx/>
                <a:uFillTx/>
                <a:latin typeface="Anton" pitchFamily="2" charset="0"/>
              </a:rPr>
              <a:t> people walking in 2022, which was the most pedestrian deaths reported since 1981. Since 2010, pedestrian deaths have increased 77%, compared to a 25% increase for all other traffic related deaths, according to the report.</a:t>
            </a:r>
          </a:p>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202124"/>
              </a:solidFill>
              <a:effectLst/>
              <a:uLnTx/>
              <a:uFillTx/>
              <a:latin typeface="Anton" pitchFamily="2" charset="0"/>
            </a:endParaRPr>
          </a:p>
          <a:p>
            <a:pPr marL="91440" marR="0" lvl="0" indent="-91440" algn="l" defTabSz="914400" rtl="0" eaLnBrk="1" fontAlgn="auto" latinLnBrk="0" hangingPunct="1">
              <a:lnSpc>
                <a:spcPct val="100000"/>
              </a:lnSpc>
              <a:spcBef>
                <a:spcPts val="1200"/>
              </a:spcBef>
              <a:spcAft>
                <a:spcPts val="200"/>
              </a:spcAft>
              <a:buClr>
                <a:srgbClr val="4472C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202124"/>
                </a:solidFill>
                <a:effectLst/>
                <a:uLnTx/>
                <a:uFillTx/>
                <a:latin typeface="Anton" pitchFamily="2" charset="0"/>
              </a:rPr>
              <a:t>The number of preventable deaths from bicycle transportation incidents increased 16% in 2020 and have increased 44% in the last 10 years, from 873 in 2011 to 1,260 in 2020. </a:t>
            </a:r>
          </a:p>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202124"/>
              </a:solidFill>
              <a:effectLst/>
              <a:uLnTx/>
              <a:uFillTx/>
              <a:latin typeface="Anton" pitchFamily="2" charset="0"/>
            </a:endParaRPr>
          </a:p>
          <a:p>
            <a:pPr marL="91440" marR="0" lvl="0" indent="-91440" algn="l" defTabSz="914400" rtl="0" eaLnBrk="1" fontAlgn="auto" latinLnBrk="0" hangingPunct="1">
              <a:lnSpc>
                <a:spcPct val="100000"/>
              </a:lnSpc>
              <a:spcBef>
                <a:spcPts val="1200"/>
              </a:spcBef>
              <a:spcAft>
                <a:spcPts val="200"/>
              </a:spcAft>
              <a:buClr>
                <a:srgbClr val="4472C4"/>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202124"/>
                </a:solidFill>
                <a:effectLst/>
                <a:uLnTx/>
                <a:uFillTx/>
                <a:latin typeface="Anton" pitchFamily="2" charset="0"/>
              </a:rPr>
              <a:t>In 2020, </a:t>
            </a:r>
            <a:r>
              <a:rPr kumimoji="0" lang="en-US" sz="2000" b="0" i="0" u="none" strike="noStrike" kern="1200" cap="none" spc="0" normalizeH="0" baseline="0" noProof="0" dirty="0">
                <a:ln>
                  <a:noFill/>
                </a:ln>
                <a:solidFill>
                  <a:srgbClr val="040C28"/>
                </a:solidFill>
                <a:effectLst/>
                <a:uLnTx/>
                <a:uFillTx/>
                <a:latin typeface="Anton" pitchFamily="2" charset="0"/>
              </a:rPr>
              <a:t>more than 76%</a:t>
            </a:r>
            <a:r>
              <a:rPr kumimoji="0" lang="en-US" sz="2000" b="0" i="0" u="none" strike="noStrike" kern="1200" cap="none" spc="0" normalizeH="0" baseline="0" noProof="0" dirty="0">
                <a:ln>
                  <a:noFill/>
                </a:ln>
                <a:solidFill>
                  <a:srgbClr val="202124"/>
                </a:solidFill>
                <a:effectLst/>
                <a:uLnTx/>
                <a:uFillTx/>
                <a:latin typeface="Anton" pitchFamily="2" charset="0"/>
              </a:rPr>
              <a:t> of deaths with a known lighting condition were at night. Since 2014, nighttime pedestrian deaths have risen by 41%, from 3,510 in 2014 to 4,951 in 2020.</a:t>
            </a:r>
          </a:p>
        </p:txBody>
      </p:sp>
    </p:spTree>
    <p:extLst>
      <p:ext uri="{BB962C8B-B14F-4D97-AF65-F5344CB8AC3E}">
        <p14:creationId xmlns:p14="http://schemas.microsoft.com/office/powerpoint/2010/main" val="13464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A042-5047-8889-17E4-21FF5F85BF66}"/>
              </a:ext>
            </a:extLst>
          </p:cNvPr>
          <p:cNvSpPr>
            <a:spLocks noGrp="1"/>
          </p:cNvSpPr>
          <p:nvPr>
            <p:ph type="title"/>
          </p:nvPr>
        </p:nvSpPr>
        <p:spPr>
          <a:xfrm>
            <a:off x="838200" y="397074"/>
            <a:ext cx="10515600" cy="1033463"/>
          </a:xfrm>
        </p:spPr>
        <p:txBody>
          <a:bodyPr anchor="b">
            <a:normAutofit/>
          </a:bodyPr>
          <a:lstStyle/>
          <a:p>
            <a:pPr algn="ctr"/>
            <a:r>
              <a:rPr lang="en-US" dirty="0">
                <a:solidFill>
                  <a:schemeClr val="accent1">
                    <a:lumMod val="50000"/>
                  </a:schemeClr>
                </a:solidFill>
              </a:rPr>
              <a:t>2023 Subaru Wide-Angle Mono Camera</a:t>
            </a:r>
          </a:p>
        </p:txBody>
      </p:sp>
      <p:pic>
        <p:nvPicPr>
          <p:cNvPr id="3" name="Picture 2">
            <a:extLst>
              <a:ext uri="{FF2B5EF4-FFF2-40B4-BE49-F238E27FC236}">
                <a16:creationId xmlns:a16="http://schemas.microsoft.com/office/drawing/2014/main" id="{2D66703B-7E1E-D4E0-C750-13B713F85BF5}"/>
              </a:ext>
            </a:extLst>
          </p:cNvPr>
          <p:cNvPicPr>
            <a:picLocks noChangeAspect="1"/>
          </p:cNvPicPr>
          <p:nvPr/>
        </p:nvPicPr>
        <p:blipFill>
          <a:blip r:embed="rId4"/>
          <a:stretch>
            <a:fillRect/>
          </a:stretch>
        </p:blipFill>
        <p:spPr>
          <a:xfrm>
            <a:off x="982474" y="1920485"/>
            <a:ext cx="10059272" cy="4023709"/>
          </a:xfrm>
          <a:prstGeom prst="rect">
            <a:avLst/>
          </a:prstGeom>
        </p:spPr>
      </p:pic>
    </p:spTree>
    <p:extLst>
      <p:ext uri="{BB962C8B-B14F-4D97-AF65-F5344CB8AC3E}">
        <p14:creationId xmlns:p14="http://schemas.microsoft.com/office/powerpoint/2010/main" val="258356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0B8B-A79D-9690-064A-1C33ED25073C}"/>
              </a:ext>
            </a:extLst>
          </p:cNvPr>
          <p:cNvSpPr>
            <a:spLocks noGrp="1"/>
          </p:cNvSpPr>
          <p:nvPr>
            <p:ph type="title"/>
          </p:nvPr>
        </p:nvSpPr>
        <p:spPr>
          <a:xfrm>
            <a:off x="838200" y="365125"/>
            <a:ext cx="10515600" cy="1325563"/>
          </a:xfrm>
        </p:spPr>
        <p:txBody>
          <a:bodyPr/>
          <a:lstStyle/>
          <a:p>
            <a:r>
              <a:rPr lang="en-US" dirty="0">
                <a:solidFill>
                  <a:schemeClr val="accent1">
                    <a:lumMod val="50000"/>
                  </a:schemeClr>
                </a:solidFill>
              </a:rPr>
              <a:t>Night Vision</a:t>
            </a:r>
          </a:p>
        </p:txBody>
      </p:sp>
      <p:sp>
        <p:nvSpPr>
          <p:cNvPr id="3" name="Content Placeholder 2">
            <a:extLst>
              <a:ext uri="{FF2B5EF4-FFF2-40B4-BE49-F238E27FC236}">
                <a16:creationId xmlns:a16="http://schemas.microsoft.com/office/drawing/2014/main" id="{E4CAA66E-58C5-061A-99C8-A1ADCC35CD5F}"/>
              </a:ext>
            </a:extLst>
          </p:cNvPr>
          <p:cNvSpPr>
            <a:spLocks noGrp="1"/>
          </p:cNvSpPr>
          <p:nvPr>
            <p:ph idx="1"/>
          </p:nvPr>
        </p:nvSpPr>
        <p:spPr>
          <a:xfrm>
            <a:off x="619108" y="1468228"/>
            <a:ext cx="3290162" cy="4647141"/>
          </a:xfrm>
        </p:spPr>
        <p:txBody>
          <a:bodyPr>
            <a:normAutofit fontScale="92500" lnSpcReduction="20000"/>
          </a:bodyPr>
          <a:lstStyle/>
          <a:p>
            <a:r>
              <a:rPr lang="en-US" b="1" u="sng" dirty="0"/>
              <a:t>Passive Systems</a:t>
            </a:r>
          </a:p>
          <a:p>
            <a:r>
              <a:rPr lang="en-US" dirty="0"/>
              <a:t>(Thermal Imaging)</a:t>
            </a:r>
          </a:p>
          <a:p>
            <a:r>
              <a:rPr lang="en-US" dirty="0"/>
              <a:t>Audi/VW</a:t>
            </a:r>
          </a:p>
          <a:p>
            <a:r>
              <a:rPr lang="en-US" dirty="0"/>
              <a:t>BMW</a:t>
            </a:r>
          </a:p>
          <a:p>
            <a:r>
              <a:rPr lang="en-US" dirty="0"/>
              <a:t>Cadillac</a:t>
            </a:r>
          </a:p>
          <a:p>
            <a:endParaRPr lang="en-US" dirty="0"/>
          </a:p>
          <a:p>
            <a:r>
              <a:rPr lang="en-US" b="1" u="sng" dirty="0"/>
              <a:t>Active Systems</a:t>
            </a:r>
          </a:p>
          <a:p>
            <a:r>
              <a:rPr lang="en-US" dirty="0"/>
              <a:t>(Infrared)</a:t>
            </a:r>
          </a:p>
          <a:p>
            <a:r>
              <a:rPr lang="en-US" dirty="0"/>
              <a:t>Toyota/Lexus</a:t>
            </a:r>
          </a:p>
          <a:p>
            <a:r>
              <a:rPr lang="en-US" dirty="0"/>
              <a:t>Mercedes</a:t>
            </a:r>
          </a:p>
          <a:p>
            <a:endParaRPr lang="en-US" dirty="0"/>
          </a:p>
        </p:txBody>
      </p:sp>
      <p:pic>
        <p:nvPicPr>
          <p:cNvPr id="6" name="Picture 5">
            <a:extLst>
              <a:ext uri="{FF2B5EF4-FFF2-40B4-BE49-F238E27FC236}">
                <a16:creationId xmlns:a16="http://schemas.microsoft.com/office/drawing/2014/main" id="{C3AC7726-A0D3-A342-E720-B6B1989062D8}"/>
              </a:ext>
            </a:extLst>
          </p:cNvPr>
          <p:cNvPicPr>
            <a:picLocks noChangeAspect="1"/>
          </p:cNvPicPr>
          <p:nvPr/>
        </p:nvPicPr>
        <p:blipFill>
          <a:blip r:embed="rId4"/>
          <a:stretch>
            <a:fillRect/>
          </a:stretch>
        </p:blipFill>
        <p:spPr>
          <a:xfrm>
            <a:off x="4017215" y="1143000"/>
            <a:ext cx="7887650" cy="4571999"/>
          </a:xfrm>
          <a:prstGeom prst="rect">
            <a:avLst/>
          </a:prstGeom>
        </p:spPr>
      </p:pic>
    </p:spTree>
    <p:extLst>
      <p:ext uri="{BB962C8B-B14F-4D97-AF65-F5344CB8AC3E}">
        <p14:creationId xmlns:p14="http://schemas.microsoft.com/office/powerpoint/2010/main" val="306885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4CBB-F2AA-A89A-12AA-8E592328BBB5}"/>
              </a:ext>
            </a:extLst>
          </p:cNvPr>
          <p:cNvSpPr>
            <a:spLocks noGrp="1"/>
          </p:cNvSpPr>
          <p:nvPr>
            <p:ph type="title"/>
          </p:nvPr>
        </p:nvSpPr>
        <p:spPr>
          <a:xfrm>
            <a:off x="2821121" y="150792"/>
            <a:ext cx="6981825" cy="1054121"/>
          </a:xfrm>
        </p:spPr>
        <p:txBody>
          <a:bodyPr anchor="b">
            <a:normAutofit/>
          </a:bodyPr>
          <a:lstStyle/>
          <a:p>
            <a:pPr algn="ctr"/>
            <a:r>
              <a:rPr lang="en-US" dirty="0">
                <a:solidFill>
                  <a:schemeClr val="accent1">
                    <a:lumMod val="50000"/>
                  </a:schemeClr>
                </a:solidFill>
                <a:latin typeface="Anton" pitchFamily="2" charset="0"/>
              </a:rPr>
              <a:t>Lexus - Teammate</a:t>
            </a:r>
          </a:p>
        </p:txBody>
      </p:sp>
      <p:sp>
        <p:nvSpPr>
          <p:cNvPr id="3" name="Content Placeholder 2">
            <a:extLst>
              <a:ext uri="{FF2B5EF4-FFF2-40B4-BE49-F238E27FC236}">
                <a16:creationId xmlns:a16="http://schemas.microsoft.com/office/drawing/2014/main" id="{CCB0AA0E-CBC4-853F-14F8-41187AE020A3}"/>
              </a:ext>
            </a:extLst>
          </p:cNvPr>
          <p:cNvSpPr txBox="1">
            <a:spLocks/>
          </p:cNvSpPr>
          <p:nvPr/>
        </p:nvSpPr>
        <p:spPr>
          <a:xfrm>
            <a:off x="6226308" y="1847850"/>
            <a:ext cx="5648325" cy="36462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002060"/>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ysClr val="windowText" lastClr="000000">
                    <a:lumMod val="75000"/>
                    <a:lumOff val="25000"/>
                  </a:sysClr>
                </a:solidFill>
                <a:effectLst/>
                <a:uLnTx/>
                <a:uFillTx/>
                <a:latin typeface="Anton" pitchFamily="2" charset="0"/>
              </a:rPr>
              <a:t>Advanced Park and Advanced Drive</a:t>
            </a:r>
          </a:p>
          <a:p>
            <a:pPr marL="91440" marR="0" lvl="0" indent="-91440" algn="l" defTabSz="914400" rtl="0" eaLnBrk="1" fontAlgn="auto" latinLnBrk="0" hangingPunct="1">
              <a:lnSpc>
                <a:spcPct val="90000"/>
              </a:lnSpc>
              <a:spcBef>
                <a:spcPts val="1200"/>
              </a:spcBef>
              <a:spcAft>
                <a:spcPts val="200"/>
              </a:spcAft>
              <a:buClr>
                <a:srgbClr val="002060"/>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Anton" pitchFamily="2" charset="0"/>
              </a:rPr>
              <a:t>SAE Level 2</a:t>
            </a:r>
          </a:p>
          <a:p>
            <a:pPr marL="91440" marR="0" lvl="0" indent="-91440" algn="l" defTabSz="914400" rtl="0" eaLnBrk="1" fontAlgn="auto" latinLnBrk="0" hangingPunct="1">
              <a:lnSpc>
                <a:spcPct val="90000"/>
              </a:lnSpc>
              <a:spcBef>
                <a:spcPts val="1200"/>
              </a:spcBef>
              <a:spcAft>
                <a:spcPts val="200"/>
              </a:spcAft>
              <a:buClr>
                <a:srgbClr val="002060"/>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Anton" pitchFamily="2" charset="0"/>
              </a:rPr>
              <a:t>Sensors = LiDAR, Radar, front and rear blind spot, 360 parking cameras, ultrasonic, forward camera with telescope</a:t>
            </a:r>
          </a:p>
          <a:p>
            <a:pPr marL="91440" marR="0" lvl="0" indent="-91440" algn="l" defTabSz="914400" rtl="0" eaLnBrk="1" fontAlgn="auto" latinLnBrk="0" hangingPunct="1">
              <a:lnSpc>
                <a:spcPct val="90000"/>
              </a:lnSpc>
              <a:spcBef>
                <a:spcPts val="1200"/>
              </a:spcBef>
              <a:spcAft>
                <a:spcPts val="200"/>
              </a:spcAft>
              <a:buClr>
                <a:srgbClr val="002060"/>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Anton" pitchFamily="2" charset="0"/>
              </a:rPr>
              <a:t>Driver monitoring</a:t>
            </a:r>
          </a:p>
          <a:p>
            <a:pPr marL="91440" marR="0" lvl="0" indent="-91440" algn="l" defTabSz="914400" rtl="0" eaLnBrk="1" fontAlgn="auto" latinLnBrk="0" hangingPunct="1">
              <a:lnSpc>
                <a:spcPct val="90000"/>
              </a:lnSpc>
              <a:spcBef>
                <a:spcPts val="1200"/>
              </a:spcBef>
              <a:spcAft>
                <a:spcPts val="200"/>
              </a:spcAft>
              <a:buClr>
                <a:srgbClr val="002060"/>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Anton" pitchFamily="2" charset="0"/>
              </a:rPr>
              <a:t>Integrated with GPS Mapping</a:t>
            </a:r>
          </a:p>
          <a:p>
            <a:pPr marL="91440" marR="0" lvl="0" indent="-91440" algn="l" defTabSz="914400" rtl="0" eaLnBrk="1" fontAlgn="auto" latinLnBrk="0" hangingPunct="1">
              <a:lnSpc>
                <a:spcPct val="90000"/>
              </a:lnSpc>
              <a:spcBef>
                <a:spcPts val="1200"/>
              </a:spcBef>
              <a:spcAft>
                <a:spcPts val="200"/>
              </a:spcAft>
              <a:buClr>
                <a:srgbClr val="002060"/>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ysClr val="windowText" lastClr="000000">
                    <a:lumMod val="75000"/>
                    <a:lumOff val="25000"/>
                  </a:sysClr>
                </a:solidFill>
                <a:effectLst/>
                <a:uLnTx/>
                <a:uFillTx/>
                <a:latin typeface="Anton" pitchFamily="2" charset="0"/>
              </a:rPr>
              <a:t>LiDAR Calibration Procedure = 61 pages</a:t>
            </a:r>
          </a:p>
        </p:txBody>
      </p:sp>
      <p:pic>
        <p:nvPicPr>
          <p:cNvPr id="5" name="Picture 4">
            <a:extLst>
              <a:ext uri="{FF2B5EF4-FFF2-40B4-BE49-F238E27FC236}">
                <a16:creationId xmlns:a16="http://schemas.microsoft.com/office/drawing/2014/main" id="{7E9469DD-5A23-1261-DF7B-443BF64661B4}"/>
              </a:ext>
            </a:extLst>
          </p:cNvPr>
          <p:cNvPicPr>
            <a:picLocks noChangeAspect="1"/>
          </p:cNvPicPr>
          <p:nvPr/>
        </p:nvPicPr>
        <p:blipFill>
          <a:blip r:embed="rId4"/>
          <a:stretch>
            <a:fillRect/>
          </a:stretch>
        </p:blipFill>
        <p:spPr>
          <a:xfrm>
            <a:off x="685800" y="1278163"/>
            <a:ext cx="5410200" cy="5527450"/>
          </a:xfrm>
          <a:prstGeom prst="rect">
            <a:avLst/>
          </a:prstGeom>
        </p:spPr>
      </p:pic>
    </p:spTree>
    <p:extLst>
      <p:ext uri="{BB962C8B-B14F-4D97-AF65-F5344CB8AC3E}">
        <p14:creationId xmlns:p14="http://schemas.microsoft.com/office/powerpoint/2010/main" val="3622779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3248025" y="365125"/>
            <a:ext cx="5695950" cy="977900"/>
          </a:xfrm>
        </p:spPr>
        <p:txBody>
          <a:bodyPr/>
          <a:lstStyle/>
          <a:p>
            <a:pPr algn="ctr"/>
            <a:r>
              <a:rPr lang="en-US" sz="4400" dirty="0">
                <a:solidFill>
                  <a:srgbClr val="002366"/>
                </a:solidFill>
                <a:latin typeface="Anton" pitchFamily="2" charset="0"/>
              </a:rPr>
              <a:t>LiDAR</a:t>
            </a:r>
            <a:endParaRPr lang="en-US" dirty="0">
              <a:solidFill>
                <a:srgbClr val="002366"/>
              </a:solidFill>
              <a:latin typeface="Anton" pitchFamily="2" charset="0"/>
            </a:endParaRPr>
          </a:p>
        </p:txBody>
      </p:sp>
      <p:pic>
        <p:nvPicPr>
          <p:cNvPr id="6" name="Picture 5">
            <a:extLst>
              <a:ext uri="{FF2B5EF4-FFF2-40B4-BE49-F238E27FC236}">
                <a16:creationId xmlns:a16="http://schemas.microsoft.com/office/drawing/2014/main" id="{D8378B41-7071-2A88-F151-5C1ECC5E338D}"/>
              </a:ext>
            </a:extLst>
          </p:cNvPr>
          <p:cNvPicPr>
            <a:picLocks noChangeAspect="1"/>
          </p:cNvPicPr>
          <p:nvPr/>
        </p:nvPicPr>
        <p:blipFill>
          <a:blip r:embed="rId4"/>
          <a:stretch>
            <a:fillRect/>
          </a:stretch>
        </p:blipFill>
        <p:spPr>
          <a:xfrm>
            <a:off x="1559640" y="1563687"/>
            <a:ext cx="9072720" cy="4929188"/>
          </a:xfrm>
          <a:prstGeom prst="rect">
            <a:avLst/>
          </a:prstGeom>
        </p:spPr>
      </p:pic>
    </p:spTree>
    <p:extLst>
      <p:ext uri="{BB962C8B-B14F-4D97-AF65-F5344CB8AC3E}">
        <p14:creationId xmlns:p14="http://schemas.microsoft.com/office/powerpoint/2010/main" val="286651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5972-9581-1EE6-BE56-78CE61FC673A}"/>
              </a:ext>
            </a:extLst>
          </p:cNvPr>
          <p:cNvSpPr>
            <a:spLocks noGrp="1"/>
          </p:cNvSpPr>
          <p:nvPr>
            <p:ph type="title"/>
          </p:nvPr>
        </p:nvSpPr>
        <p:spPr>
          <a:xfrm>
            <a:off x="838200" y="365125"/>
            <a:ext cx="10515600" cy="1325563"/>
          </a:xfrm>
        </p:spPr>
        <p:txBody>
          <a:bodyPr>
            <a:normAutofit/>
          </a:bodyPr>
          <a:lstStyle/>
          <a:p>
            <a:r>
              <a:rPr lang="en-US" b="1" dirty="0">
                <a:solidFill>
                  <a:schemeClr val="accent1">
                    <a:lumMod val="50000"/>
                  </a:schemeClr>
                </a:solidFill>
              </a:rPr>
              <a:t>Mercedes – Drive Pilot</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30E5EA8A-CBB5-6058-3694-83B0C70529D4}"/>
              </a:ext>
            </a:extLst>
          </p:cNvPr>
          <p:cNvSpPr txBox="1">
            <a:spLocks/>
          </p:cNvSpPr>
          <p:nvPr/>
        </p:nvSpPr>
        <p:spPr>
          <a:xfrm>
            <a:off x="988223" y="2114182"/>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66928" marR="0" lvl="1"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2800" b="0" i="0" u="none" strike="noStrike" kern="1200" cap="none" spc="0" normalizeH="0" baseline="0" noProof="0">
                <a:ln>
                  <a:noFill/>
                </a:ln>
                <a:solidFill>
                  <a:srgbClr val="000000"/>
                </a:solidFill>
                <a:effectLst/>
                <a:uLnTx/>
                <a:uFillTx/>
                <a:latin typeface="Guardian TextEgyp"/>
                <a:ea typeface="+mn-ea"/>
                <a:cs typeface="+mn-cs"/>
              </a:rPr>
              <a:t>SAE Level 3 </a:t>
            </a:r>
          </a:p>
          <a:p>
            <a:pPr marL="749808" marR="0" lvl="2"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2400" b="0" i="0" u="none" strike="noStrike" kern="1200" cap="none" spc="0" normalizeH="0" baseline="0" noProof="0">
                <a:ln>
                  <a:noFill/>
                </a:ln>
                <a:solidFill>
                  <a:srgbClr val="000000"/>
                </a:solidFill>
                <a:effectLst/>
                <a:uLnTx/>
                <a:uFillTx/>
                <a:latin typeface="Guardian TextEgyp"/>
                <a:ea typeface="+mn-ea"/>
                <a:cs typeface="+mn-cs"/>
              </a:rPr>
              <a:t>First automaker to get permission from California regulators to sell or lease vehicles with level 3.</a:t>
            </a:r>
          </a:p>
          <a:p>
            <a:pPr marL="566928" marR="0" lvl="1"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2800" b="0" i="0" u="none" strike="noStrike" kern="1200" cap="none" spc="0" normalizeH="0" baseline="0" noProof="0">
                <a:ln>
                  <a:noFill/>
                </a:ln>
                <a:solidFill>
                  <a:srgbClr val="000000"/>
                </a:solidFill>
                <a:effectLst/>
                <a:uLnTx/>
                <a:uFillTx/>
                <a:latin typeface="Guardian TextEgyp"/>
                <a:ea typeface="+mn-ea"/>
                <a:cs typeface="+mn-cs"/>
              </a:rPr>
              <a:t>Driver can legally take hands off wheel and eyes off road</a:t>
            </a:r>
          </a:p>
          <a:p>
            <a:pPr marL="749808" marR="0" lvl="2"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400" b="0" i="0" u="none" strike="noStrike" kern="1200" cap="none" spc="0" normalizeH="0" baseline="0" noProof="0">
                <a:ln>
                  <a:noFill/>
                </a:ln>
                <a:solidFill>
                  <a:srgbClr val="000000"/>
                </a:solidFill>
                <a:effectLst/>
                <a:uLnTx/>
                <a:uFillTx/>
                <a:latin typeface="Guardian TextEgyp"/>
                <a:ea typeface="+mn-ea"/>
                <a:cs typeface="+mn-cs"/>
              </a:rPr>
              <a:t>Daytime only</a:t>
            </a:r>
          </a:p>
          <a:p>
            <a:pPr marL="749808" marR="0" lvl="2"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400" b="0" i="0" u="none" strike="noStrike" kern="1200" cap="none" spc="0" normalizeH="0" baseline="0" noProof="0">
                <a:ln>
                  <a:noFill/>
                </a:ln>
                <a:solidFill>
                  <a:srgbClr val="000000"/>
                </a:solidFill>
                <a:effectLst/>
                <a:uLnTx/>
                <a:uFillTx/>
                <a:latin typeface="Guardian TextEgyp"/>
                <a:ea typeface="+mn-ea"/>
                <a:cs typeface="+mn-cs"/>
              </a:rPr>
              <a:t>Less than 40 miles per hour</a:t>
            </a:r>
          </a:p>
          <a:p>
            <a:pPr marL="749808" marR="0" lvl="2"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400" b="0" i="0" u="none" strike="noStrike" kern="1200" cap="none" spc="0" normalizeH="0" baseline="0" noProof="0">
                <a:ln>
                  <a:noFill/>
                </a:ln>
                <a:solidFill>
                  <a:srgbClr val="000000"/>
                </a:solidFill>
                <a:effectLst/>
                <a:uLnTx/>
                <a:uFillTx/>
                <a:latin typeface="Guardian TextEgyp"/>
                <a:ea typeface="+mn-ea"/>
                <a:cs typeface="+mn-cs"/>
              </a:rPr>
              <a:t>Interstate highway</a:t>
            </a:r>
          </a:p>
          <a:p>
            <a:pPr marL="749808" marR="0" lvl="2"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400" b="0" i="0" u="none" strike="noStrike" kern="1200" cap="none" spc="0" normalizeH="0" baseline="0" noProof="0">
                <a:ln>
                  <a:noFill/>
                </a:ln>
                <a:solidFill>
                  <a:srgbClr val="000000"/>
                </a:solidFill>
                <a:effectLst/>
                <a:uLnTx/>
                <a:uFillTx/>
                <a:latin typeface="Guardian TextEgyp"/>
                <a:ea typeface="+mn-ea"/>
                <a:cs typeface="+mn-cs"/>
              </a:rPr>
              <a:t>2024 S-Class and EQS Sedans</a:t>
            </a:r>
          </a:p>
          <a:p>
            <a:pPr marL="566928" marR="0" lvl="1"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800" b="0" i="0" u="none" strike="noStrike" kern="1200" cap="none" spc="0" normalizeH="0" baseline="0" noProof="0">
                <a:ln>
                  <a:noFill/>
                </a:ln>
                <a:solidFill>
                  <a:srgbClr val="000000"/>
                </a:solidFill>
                <a:effectLst/>
                <a:uLnTx/>
                <a:uFillTx/>
                <a:latin typeface="Guardian TextEgyp"/>
                <a:ea typeface="+mn-ea"/>
                <a:cs typeface="+mn-cs"/>
              </a:rPr>
              <a:t>Mercedes assumes liability of vehicle(if rules are followed)</a:t>
            </a:r>
          </a:p>
          <a:p>
            <a:pPr marL="566928" marR="0" lvl="1"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800" b="0" i="0" u="none" strike="noStrike" kern="1200" cap="none" spc="0" normalizeH="0" baseline="0" noProof="0">
                <a:ln>
                  <a:noFill/>
                </a:ln>
                <a:solidFill>
                  <a:srgbClr val="000000"/>
                </a:solidFill>
                <a:effectLst/>
                <a:uLnTx/>
                <a:uFillTx/>
                <a:latin typeface="Guardian TextEgyp"/>
                <a:ea typeface="+mn-ea"/>
                <a:cs typeface="+mn-cs"/>
              </a:rPr>
              <a:t>Uses Driver Monitoring System</a:t>
            </a:r>
          </a:p>
          <a:p>
            <a:pPr marL="566928" marR="0" lvl="1" indent="-274320" algn="l" defTabSz="914400" rtl="0" eaLnBrk="1" fontAlgn="auto" latinLnBrk="0" hangingPunct="1">
              <a:lnSpc>
                <a:spcPct val="100000"/>
              </a:lnSpc>
              <a:spcBef>
                <a:spcPct val="20000"/>
              </a:spcBef>
              <a:spcAft>
                <a:spcPts val="0"/>
              </a:spcAft>
              <a:buClr>
                <a:srgbClr val="6076B4"/>
              </a:buClr>
              <a:buSzPct val="85000"/>
              <a:buFont typeface="Wingdings 2"/>
              <a:buChar char=""/>
              <a:tabLst/>
              <a:defRPr/>
            </a:pPr>
            <a:r>
              <a:rPr kumimoji="0" lang="en-US" sz="1800" b="0" i="0" u="none" strike="noStrike" kern="1200" cap="none" spc="0" normalizeH="0" baseline="0" noProof="0">
                <a:ln>
                  <a:noFill/>
                </a:ln>
                <a:solidFill>
                  <a:srgbClr val="000000"/>
                </a:solidFill>
                <a:effectLst/>
                <a:uLnTx/>
                <a:uFillTx/>
                <a:latin typeface="Guardian TextEgyp"/>
                <a:ea typeface="+mn-ea"/>
                <a:cs typeface="+mn-cs"/>
              </a:rPr>
              <a:t>Sensors = Cameras, LiDAR, Radar, Ultrasound, audio mics, and GPS</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148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962025" y="123074"/>
            <a:ext cx="10515600" cy="1325563"/>
          </a:xfr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366"/>
                </a:solidFill>
                <a:effectLst/>
                <a:uLnTx/>
                <a:uFillTx/>
                <a:latin typeface="Anton"/>
                <a:ea typeface="+mn-ea"/>
                <a:cs typeface="+mn-cs"/>
              </a:rPr>
              <a:t>Mercedes Augmented Reality Cameras</a:t>
            </a:r>
          </a:p>
        </p:txBody>
      </p:sp>
      <p:pic>
        <p:nvPicPr>
          <p:cNvPr id="6" name="Picture 5">
            <a:extLst>
              <a:ext uri="{FF2B5EF4-FFF2-40B4-BE49-F238E27FC236}">
                <a16:creationId xmlns:a16="http://schemas.microsoft.com/office/drawing/2014/main" id="{0F6994CD-62D0-BFEA-95C1-AE1EF58A9DE6}"/>
              </a:ext>
            </a:extLst>
          </p:cNvPr>
          <p:cNvPicPr>
            <a:picLocks noChangeAspect="1"/>
          </p:cNvPicPr>
          <p:nvPr/>
        </p:nvPicPr>
        <p:blipFill>
          <a:blip r:embed="rId4"/>
          <a:stretch>
            <a:fillRect/>
          </a:stretch>
        </p:blipFill>
        <p:spPr>
          <a:xfrm>
            <a:off x="0" y="1757289"/>
            <a:ext cx="6492229" cy="4402138"/>
          </a:xfrm>
          <a:prstGeom prst="rect">
            <a:avLst/>
          </a:prstGeom>
        </p:spPr>
      </p:pic>
      <p:sp>
        <p:nvSpPr>
          <p:cNvPr id="7" name="TextBox 6">
            <a:extLst>
              <a:ext uri="{FF2B5EF4-FFF2-40B4-BE49-F238E27FC236}">
                <a16:creationId xmlns:a16="http://schemas.microsoft.com/office/drawing/2014/main" id="{6FAA7E1F-447D-C51B-1D7E-93982DC57389}"/>
              </a:ext>
            </a:extLst>
          </p:cNvPr>
          <p:cNvSpPr txBox="1"/>
          <p:nvPr/>
        </p:nvSpPr>
        <p:spPr>
          <a:xfrm>
            <a:off x="6372225" y="1296091"/>
            <a:ext cx="4657725"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Important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ARC must be calibrated when windshield is replaced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Often just a dummy camera – need to scan or pull build sheet to determine if it is equipped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Uses same target as lane departure cameras, same position and height,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a separate procedure that must be initialized through the ARC module – doing the lane departure camera calibrations </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not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calibrate the ARC</a:t>
            </a:r>
          </a:p>
        </p:txBody>
      </p:sp>
    </p:spTree>
    <p:extLst>
      <p:ext uri="{BB962C8B-B14F-4D97-AF65-F5344CB8AC3E}">
        <p14:creationId xmlns:p14="http://schemas.microsoft.com/office/powerpoint/2010/main" val="1091682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6357-AB49-667E-65FC-E01141DFBC4E}"/>
              </a:ext>
            </a:extLst>
          </p:cNvPr>
          <p:cNvSpPr>
            <a:spLocks noGrp="1"/>
          </p:cNvSpPr>
          <p:nvPr>
            <p:ph type="title"/>
          </p:nvPr>
        </p:nvSpPr>
        <p:spPr>
          <a:xfrm>
            <a:off x="838200" y="365125"/>
            <a:ext cx="10515600" cy="1325563"/>
          </a:xfrm>
        </p:spPr>
        <p:txBody>
          <a:bodyPr>
            <a:normAutofit/>
          </a:bodyPr>
          <a:lstStyle/>
          <a:p>
            <a:r>
              <a:rPr lang="en-US" b="1" dirty="0">
                <a:solidFill>
                  <a:schemeClr val="accent1">
                    <a:lumMod val="50000"/>
                  </a:schemeClr>
                </a:solidFill>
              </a:rPr>
              <a:t>Autonomous Vehicle Update</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2CB0CCA3-02C5-00DD-E77D-259FB2F28918}"/>
              </a:ext>
            </a:extLst>
          </p:cNvPr>
          <p:cNvSpPr>
            <a:spLocks noGrp="1"/>
          </p:cNvSpPr>
          <p:nvPr>
            <p:ph idx="1"/>
          </p:nvPr>
        </p:nvSpPr>
        <p:spPr>
          <a:xfrm>
            <a:off x="1130836" y="1477762"/>
            <a:ext cx="10058400" cy="5094488"/>
          </a:xfrm>
        </p:spPr>
        <p:txBody>
          <a:bodyPr>
            <a:normAutofit/>
          </a:bodyPr>
          <a:lstStyle/>
          <a:p>
            <a:pPr marL="274320" lvl="0" indent="-274320">
              <a:lnSpc>
                <a:spcPct val="100000"/>
              </a:lnSpc>
              <a:spcBef>
                <a:spcPct val="20000"/>
              </a:spcBef>
              <a:spcAft>
                <a:spcPts val="0"/>
              </a:spcAft>
              <a:buClr>
                <a:srgbClr val="6076B4"/>
              </a:buClr>
              <a:buSzPct val="85000"/>
              <a:buFont typeface="Wingdings 2"/>
              <a:buChar char=""/>
            </a:pPr>
            <a:r>
              <a:rPr lang="en-US" sz="2400" b="0" i="0" dirty="0">
                <a:solidFill>
                  <a:srgbClr val="202124"/>
                </a:solidFill>
                <a:effectLst/>
                <a:latin typeface="Google Sans"/>
              </a:rPr>
              <a:t>Seven states—</a:t>
            </a:r>
            <a:r>
              <a:rPr lang="en-US" sz="2400" b="0" i="0" dirty="0">
                <a:solidFill>
                  <a:srgbClr val="040C28"/>
                </a:solidFill>
                <a:effectLst/>
                <a:latin typeface="Google Sans"/>
              </a:rPr>
              <a:t>Florida, Georgia, Nevada, North Carolina, North Dakota, Utah, and West Virginia</a:t>
            </a:r>
            <a:r>
              <a:rPr lang="en-US" sz="2400" b="0" i="0" dirty="0">
                <a:solidFill>
                  <a:srgbClr val="202124"/>
                </a:solidFill>
                <a:effectLst/>
                <a:latin typeface="Google Sans"/>
              </a:rPr>
              <a:t>—do not require a driver behind the wheel or for the driver to be licensed if they are, providing that vehicle is deemed to be SAE Level 4 or 5 capable.</a:t>
            </a:r>
          </a:p>
          <a:p>
            <a:pPr marL="0" lvl="0" indent="0">
              <a:lnSpc>
                <a:spcPct val="100000"/>
              </a:lnSpc>
              <a:spcBef>
                <a:spcPct val="20000"/>
              </a:spcBef>
              <a:spcAft>
                <a:spcPts val="0"/>
              </a:spcAft>
              <a:buClr>
                <a:srgbClr val="6076B4"/>
              </a:buClr>
              <a:buSzPct val="85000"/>
              <a:buNone/>
            </a:pPr>
            <a:endParaRPr lang="en-US" dirty="0"/>
          </a:p>
        </p:txBody>
      </p:sp>
      <p:pic>
        <p:nvPicPr>
          <p:cNvPr id="5" name="Picture 4">
            <a:extLst>
              <a:ext uri="{FF2B5EF4-FFF2-40B4-BE49-F238E27FC236}">
                <a16:creationId xmlns:a16="http://schemas.microsoft.com/office/drawing/2014/main" id="{7B625C44-FFB0-9238-E72D-A9B1FF01B429}"/>
              </a:ext>
            </a:extLst>
          </p:cNvPr>
          <p:cNvPicPr>
            <a:picLocks noChangeAspect="1"/>
          </p:cNvPicPr>
          <p:nvPr/>
        </p:nvPicPr>
        <p:blipFill>
          <a:blip r:embed="rId4"/>
          <a:stretch>
            <a:fillRect/>
          </a:stretch>
        </p:blipFill>
        <p:spPr>
          <a:xfrm>
            <a:off x="1130836" y="3468952"/>
            <a:ext cx="9215105" cy="2944122"/>
          </a:xfrm>
          <a:prstGeom prst="rect">
            <a:avLst/>
          </a:prstGeom>
        </p:spPr>
      </p:pic>
    </p:spTree>
    <p:extLst>
      <p:ext uri="{BB962C8B-B14F-4D97-AF65-F5344CB8AC3E}">
        <p14:creationId xmlns:p14="http://schemas.microsoft.com/office/powerpoint/2010/main" val="1880145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pPr algn="ctr"/>
            <a:r>
              <a:rPr lang="en-US" sz="4400" dirty="0">
                <a:solidFill>
                  <a:srgbClr val="002366"/>
                </a:solidFill>
              </a:rPr>
              <a:t>Radar Power Tests</a:t>
            </a:r>
            <a:endParaRPr lang="en-US" dirty="0">
              <a:solidFill>
                <a:srgbClr val="002366"/>
              </a:solidFill>
            </a:endParaRPr>
          </a:p>
        </p:txBody>
      </p:sp>
      <p:sp>
        <p:nvSpPr>
          <p:cNvPr id="5" name="Content Placeholder 2">
            <a:extLst>
              <a:ext uri="{FF2B5EF4-FFF2-40B4-BE49-F238E27FC236}">
                <a16:creationId xmlns:a16="http://schemas.microsoft.com/office/drawing/2014/main" id="{0EC902CB-B21A-9355-3320-5B152EC430E6}"/>
              </a:ext>
            </a:extLst>
          </p:cNvPr>
          <p:cNvSpPr>
            <a:spLocks noGrp="1"/>
          </p:cNvSpPr>
          <p:nvPr>
            <p:ph idx="1"/>
          </p:nvPr>
        </p:nvSpPr>
        <p:spPr>
          <a:xfrm>
            <a:off x="838200" y="1714501"/>
            <a:ext cx="10515600" cy="4905113"/>
          </a:xfrm>
        </p:spPr>
        <p:txBody>
          <a:bodyPr>
            <a:normAutofit/>
          </a:bodyPr>
          <a:lstStyle/>
          <a:p>
            <a:pPr marL="0" indent="0" algn="ctr">
              <a:lnSpc>
                <a:spcPct val="120000"/>
              </a:lnSpc>
              <a:buNone/>
            </a:pPr>
            <a:r>
              <a:rPr lang="en-US" b="1" dirty="0">
                <a:latin typeface="Lucida Sans" panose="020B0602030504020204" pitchFamily="34" charset="0"/>
              </a:rPr>
              <a:t>What is it?</a:t>
            </a:r>
          </a:p>
          <a:p>
            <a:pPr marL="0" indent="0" algn="ctr">
              <a:lnSpc>
                <a:spcPct val="120000"/>
              </a:lnSpc>
              <a:buNone/>
            </a:pPr>
            <a:r>
              <a:rPr lang="en-US" dirty="0">
                <a:latin typeface="Lucida Sans" panose="020B0602030504020204" pitchFamily="34" charset="0"/>
              </a:rPr>
              <a:t>It is a </a:t>
            </a:r>
            <a:r>
              <a:rPr lang="en-US" dirty="0">
                <a:solidFill>
                  <a:schemeClr val="accent1">
                    <a:lumMod val="50000"/>
                  </a:schemeClr>
                </a:solidFill>
                <a:latin typeface="Lucida Sans" panose="020B0602030504020204" pitchFamily="34" charset="0"/>
              </a:rPr>
              <a:t>static function test </a:t>
            </a:r>
            <a:r>
              <a:rPr lang="en-US" dirty="0">
                <a:latin typeface="Lucida Sans" panose="020B0602030504020204" pitchFamily="34" charset="0"/>
              </a:rPr>
              <a:t>to see if painting a bumper has reduced the power of the radar sensor too much. </a:t>
            </a:r>
          </a:p>
          <a:p>
            <a:pPr marL="0" indent="0" algn="ctr">
              <a:lnSpc>
                <a:spcPct val="120000"/>
              </a:lnSpc>
              <a:buNone/>
            </a:pPr>
            <a:r>
              <a:rPr lang="en-US" b="1" u="sng" dirty="0">
                <a:solidFill>
                  <a:schemeClr val="accent1">
                    <a:lumMod val="50000"/>
                  </a:schemeClr>
                </a:solidFill>
                <a:latin typeface="Lucida Sans" panose="020B0602030504020204" pitchFamily="34" charset="0"/>
              </a:rPr>
              <a:t>Not a calibration.</a:t>
            </a:r>
            <a:r>
              <a:rPr lang="en-US" b="1" dirty="0">
                <a:solidFill>
                  <a:schemeClr val="accent1">
                    <a:lumMod val="50000"/>
                  </a:schemeClr>
                </a:solidFill>
                <a:latin typeface="Lucida Sans" panose="020B0602030504020204" pitchFamily="34" charset="0"/>
              </a:rPr>
              <a:t> </a:t>
            </a:r>
          </a:p>
          <a:p>
            <a:pPr marL="0" indent="0" algn="ctr">
              <a:lnSpc>
                <a:spcPct val="120000"/>
              </a:lnSpc>
              <a:buNone/>
            </a:pPr>
            <a:endParaRPr lang="en-US" b="1" dirty="0">
              <a:latin typeface="Lucida Sans" panose="020B0602030504020204" pitchFamily="34" charset="0"/>
            </a:endParaRPr>
          </a:p>
          <a:p>
            <a:pPr marL="0" indent="0" algn="ctr">
              <a:buNone/>
            </a:pPr>
            <a:r>
              <a:rPr lang="en-US" dirty="0"/>
              <a:t>Now being required after a bumper is painted for vehicles with 77 GHz blind spot radar.</a:t>
            </a:r>
          </a:p>
        </p:txBody>
      </p:sp>
    </p:spTree>
    <p:extLst>
      <p:ext uri="{BB962C8B-B14F-4D97-AF65-F5344CB8AC3E}">
        <p14:creationId xmlns:p14="http://schemas.microsoft.com/office/powerpoint/2010/main" val="13663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A64-0EC2-E036-82F9-A3F282605AB5}"/>
              </a:ext>
            </a:extLst>
          </p:cNvPr>
          <p:cNvSpPr>
            <a:spLocks noGrp="1"/>
          </p:cNvSpPr>
          <p:nvPr>
            <p:ph type="ctrTitle"/>
          </p:nvPr>
        </p:nvSpPr>
        <p:spPr>
          <a:xfrm>
            <a:off x="1138237" y="1653529"/>
            <a:ext cx="9915525" cy="1787080"/>
          </a:xfrm>
        </p:spPr>
        <p:txBody>
          <a:bodyPr>
            <a:noAutofit/>
          </a:bodyPr>
          <a:lstStyle/>
          <a:p>
            <a:r>
              <a:rPr lang="en-US" sz="5400" dirty="0">
                <a:solidFill>
                  <a:srgbClr val="002366"/>
                </a:solidFill>
              </a:rPr>
              <a:t>Progression of ADAS safety systems…now and into the Future</a:t>
            </a:r>
          </a:p>
        </p:txBody>
      </p:sp>
      <p:sp>
        <p:nvSpPr>
          <p:cNvPr id="4" name="Subtitle 2">
            <a:extLst>
              <a:ext uri="{FF2B5EF4-FFF2-40B4-BE49-F238E27FC236}">
                <a16:creationId xmlns:a16="http://schemas.microsoft.com/office/drawing/2014/main" id="{458E1E6C-E64C-B163-39DA-AACD64889816}"/>
              </a:ext>
            </a:extLst>
          </p:cNvPr>
          <p:cNvSpPr txBox="1">
            <a:spLocks/>
          </p:cNvSpPr>
          <p:nvPr/>
        </p:nvSpPr>
        <p:spPr>
          <a:xfrm>
            <a:off x="1524000" y="4791623"/>
            <a:ext cx="9144000" cy="1174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2366"/>
              </a:solidFill>
              <a:effectLst/>
              <a:uLnTx/>
              <a:uFillTx/>
              <a:latin typeface="Lucida Sans"/>
              <a:ea typeface="+mn-ea"/>
              <a:cs typeface="+mn-cs"/>
            </a:endParaRPr>
          </a:p>
        </p:txBody>
      </p:sp>
      <p:sp>
        <p:nvSpPr>
          <p:cNvPr id="7" name="Content Placeholder 2">
            <a:extLst>
              <a:ext uri="{FF2B5EF4-FFF2-40B4-BE49-F238E27FC236}">
                <a16:creationId xmlns:a16="http://schemas.microsoft.com/office/drawing/2014/main" id="{DB940367-6E87-9D02-D6C7-77BF3DBFC58B}"/>
              </a:ext>
            </a:extLst>
          </p:cNvPr>
          <p:cNvSpPr txBox="1">
            <a:spLocks/>
          </p:cNvSpPr>
          <p:nvPr/>
        </p:nvSpPr>
        <p:spPr>
          <a:xfrm>
            <a:off x="628649" y="3611764"/>
            <a:ext cx="11563351" cy="2922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b="1" dirty="0">
                <a:latin typeface="Lucida Sans" panose="020B0602030504020204" pitchFamily="34" charset="0"/>
              </a:rPr>
              <a:t>Presenters/Panelists:</a:t>
            </a:r>
          </a:p>
          <a:p>
            <a:pPr algn="l">
              <a:lnSpc>
                <a:spcPct val="120000"/>
              </a:lnSpc>
            </a:pPr>
            <a:r>
              <a:rPr lang="en-US" b="1" dirty="0">
                <a:latin typeface="Lucida Sans" panose="020B0602030504020204" pitchFamily="34" charset="0"/>
              </a:rPr>
              <a:t>Mike Muller </a:t>
            </a:r>
            <a:r>
              <a:rPr lang="en-US" dirty="0">
                <a:latin typeface="Lucida Sans" panose="020B0602030504020204" pitchFamily="34" charset="0"/>
              </a:rPr>
              <a:t>(SEMA Garage)	ADAS 101 and Modified Vehicle Research</a:t>
            </a:r>
          </a:p>
          <a:p>
            <a:pPr algn="l">
              <a:lnSpc>
                <a:spcPct val="120000"/>
              </a:lnSpc>
            </a:pPr>
            <a:r>
              <a:rPr lang="en-US" b="1" dirty="0">
                <a:latin typeface="Lucida Sans" panose="020B0602030504020204" pitchFamily="34" charset="0"/>
              </a:rPr>
              <a:t>Nick </a:t>
            </a:r>
            <a:r>
              <a:rPr lang="en-US" b="1" dirty="0" err="1">
                <a:latin typeface="Lucida Sans" panose="020B0602030504020204" pitchFamily="34" charset="0"/>
              </a:rPr>
              <a:t>Dominato</a:t>
            </a:r>
            <a:r>
              <a:rPr lang="en-US" b="1" dirty="0">
                <a:latin typeface="Lucida Sans" panose="020B0602030504020204" pitchFamily="34" charset="0"/>
              </a:rPr>
              <a:t> </a:t>
            </a:r>
            <a:r>
              <a:rPr lang="en-US" dirty="0">
                <a:latin typeface="Lucida Sans" panose="020B0602030504020204" pitchFamily="34" charset="0"/>
              </a:rPr>
              <a:t>(I-CAR)		ADAS Market Sizing and New Technologies</a:t>
            </a:r>
          </a:p>
          <a:p>
            <a:pPr algn="l">
              <a:lnSpc>
                <a:spcPct val="120000"/>
              </a:lnSpc>
            </a:pPr>
            <a:r>
              <a:rPr lang="en-US" b="1" dirty="0">
                <a:latin typeface="Lucida Sans" panose="020B0602030504020204" pitchFamily="34" charset="0"/>
              </a:rPr>
              <a:t>Greg Peeters </a:t>
            </a:r>
            <a:r>
              <a:rPr lang="en-US" dirty="0">
                <a:latin typeface="Lucida Sans" panose="020B0602030504020204" pitchFamily="34" charset="0"/>
              </a:rPr>
              <a:t>(Car ADAS)	New ADAS and Calibration Technologies</a:t>
            </a:r>
          </a:p>
          <a:p>
            <a:pPr algn="l">
              <a:lnSpc>
                <a:spcPct val="120000"/>
              </a:lnSpc>
            </a:pPr>
            <a:r>
              <a:rPr lang="en-US" b="1" dirty="0">
                <a:latin typeface="Lucida Sans" panose="020B0602030504020204" pitchFamily="34" charset="0"/>
              </a:rPr>
              <a:t>Chuck Olsen </a:t>
            </a:r>
            <a:r>
              <a:rPr lang="en-US" dirty="0">
                <a:latin typeface="Lucida Sans" panose="020B0602030504020204" pitchFamily="34" charset="0"/>
              </a:rPr>
              <a:t>(AirPro)              New ADAS and Calibration Technologies</a:t>
            </a:r>
          </a:p>
          <a:p>
            <a:pPr>
              <a:lnSpc>
                <a:spcPct val="120000"/>
              </a:lnSpc>
            </a:pPr>
            <a:endParaRPr lang="en-US" dirty="0"/>
          </a:p>
        </p:txBody>
      </p:sp>
    </p:spTree>
    <p:extLst>
      <p:ext uri="{BB962C8B-B14F-4D97-AF65-F5344CB8AC3E}">
        <p14:creationId xmlns:p14="http://schemas.microsoft.com/office/powerpoint/2010/main" val="371337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pPr algn="ctr"/>
            <a:r>
              <a:rPr lang="en-US" sz="4400" dirty="0">
                <a:solidFill>
                  <a:srgbClr val="002366"/>
                </a:solidFill>
              </a:rPr>
              <a:t>Radar Power Tests</a:t>
            </a:r>
            <a:endParaRPr lang="en-US" dirty="0">
              <a:solidFill>
                <a:srgbClr val="002366"/>
              </a:solidFill>
            </a:endParaRPr>
          </a:p>
        </p:txBody>
      </p:sp>
      <p:sp>
        <p:nvSpPr>
          <p:cNvPr id="6" name="Content Placeholder 2">
            <a:extLst>
              <a:ext uri="{FF2B5EF4-FFF2-40B4-BE49-F238E27FC236}">
                <a16:creationId xmlns:a16="http://schemas.microsoft.com/office/drawing/2014/main" id="{6340B992-1E4D-8EB4-70F5-47357BC4C545}"/>
              </a:ext>
            </a:extLst>
          </p:cNvPr>
          <p:cNvSpPr>
            <a:spLocks noGrp="1"/>
          </p:cNvSpPr>
          <p:nvPr>
            <p:ph idx="1"/>
          </p:nvPr>
        </p:nvSpPr>
        <p:spPr>
          <a:xfrm>
            <a:off x="756498" y="1559481"/>
            <a:ext cx="4752975" cy="4933394"/>
          </a:xfrm>
        </p:spPr>
        <p:txBody>
          <a:bodyPr>
            <a:normAutofit fontScale="85000" lnSpcReduction="10000"/>
          </a:bodyPr>
          <a:lstStyle/>
          <a:p>
            <a:pPr marL="0" indent="0">
              <a:lnSpc>
                <a:spcPct val="120000"/>
              </a:lnSpc>
              <a:buNone/>
            </a:pPr>
            <a:r>
              <a:rPr lang="en-US" sz="2000" b="1" dirty="0">
                <a:latin typeface="Anton" pitchFamily="2" charset="0"/>
              </a:rPr>
              <a:t>Background</a:t>
            </a:r>
          </a:p>
          <a:p>
            <a:pPr marL="0" indent="0">
              <a:lnSpc>
                <a:spcPct val="120000"/>
              </a:lnSpc>
              <a:buNone/>
            </a:pPr>
            <a:r>
              <a:rPr lang="en-US" sz="2000" dirty="0">
                <a:latin typeface="Anton" pitchFamily="2" charset="0"/>
              </a:rPr>
              <a:t>Corner radar systems have traditionally been 24 GHz </a:t>
            </a:r>
          </a:p>
          <a:p>
            <a:pPr lvl="1">
              <a:lnSpc>
                <a:spcPct val="120000"/>
              </a:lnSpc>
            </a:pPr>
            <a:r>
              <a:rPr lang="en-US" sz="2000" dirty="0">
                <a:latin typeface="Anton" pitchFamily="2" charset="0"/>
              </a:rPr>
              <a:t>Cheap, short range, low resolution</a:t>
            </a:r>
          </a:p>
          <a:p>
            <a:pPr marL="0" indent="0">
              <a:lnSpc>
                <a:spcPct val="120000"/>
              </a:lnSpc>
              <a:buNone/>
            </a:pPr>
            <a:endParaRPr lang="en-US" sz="2000" dirty="0">
              <a:latin typeface="Anton" pitchFamily="2" charset="0"/>
            </a:endParaRPr>
          </a:p>
          <a:p>
            <a:pPr marL="0" indent="0">
              <a:lnSpc>
                <a:spcPct val="120000"/>
              </a:lnSpc>
              <a:buNone/>
            </a:pPr>
            <a:r>
              <a:rPr lang="en-US" sz="2000" dirty="0">
                <a:latin typeface="Anton" pitchFamily="2" charset="0"/>
              </a:rPr>
              <a:t>But we’re losing 24Ghz:</a:t>
            </a:r>
          </a:p>
          <a:p>
            <a:pPr lvl="1">
              <a:lnSpc>
                <a:spcPct val="120000"/>
              </a:lnSpc>
            </a:pPr>
            <a:r>
              <a:rPr lang="en-US" sz="2000" dirty="0">
                <a:latin typeface="Anton" pitchFamily="2" charset="0"/>
              </a:rPr>
              <a:t>Regulations </a:t>
            </a:r>
          </a:p>
          <a:p>
            <a:pPr lvl="1">
              <a:lnSpc>
                <a:spcPct val="120000"/>
              </a:lnSpc>
            </a:pPr>
            <a:r>
              <a:rPr lang="en-US" sz="2000" dirty="0">
                <a:latin typeface="Anton" pitchFamily="2" charset="0"/>
              </a:rPr>
              <a:t>We need better radar systems to support improved ADAS capabilities</a:t>
            </a:r>
          </a:p>
          <a:p>
            <a:pPr marL="0" indent="0">
              <a:lnSpc>
                <a:spcPct val="120000"/>
              </a:lnSpc>
              <a:buNone/>
            </a:pPr>
            <a:endParaRPr lang="en-US" sz="2000" dirty="0">
              <a:latin typeface="Anton" pitchFamily="2" charset="0"/>
            </a:endParaRPr>
          </a:p>
          <a:p>
            <a:pPr marL="0" indent="0">
              <a:lnSpc>
                <a:spcPct val="120000"/>
              </a:lnSpc>
              <a:buNone/>
            </a:pPr>
            <a:r>
              <a:rPr lang="en-US" sz="2000" dirty="0">
                <a:latin typeface="Anton" pitchFamily="2" charset="0"/>
              </a:rPr>
              <a:t>New corner radars are 77 GHz</a:t>
            </a:r>
          </a:p>
          <a:p>
            <a:pPr lvl="1">
              <a:lnSpc>
                <a:spcPct val="120000"/>
              </a:lnSpc>
            </a:pPr>
            <a:r>
              <a:rPr lang="en-US" sz="2000" dirty="0">
                <a:latin typeface="Anton" pitchFamily="2" charset="0"/>
              </a:rPr>
              <a:t>Better range, resolution, accuracy</a:t>
            </a:r>
          </a:p>
          <a:p>
            <a:pPr lvl="1">
              <a:lnSpc>
                <a:spcPct val="120000"/>
              </a:lnSpc>
            </a:pPr>
            <a:r>
              <a:rPr lang="en-US" sz="2000" dirty="0">
                <a:latin typeface="Anton" pitchFamily="2" charset="0"/>
              </a:rPr>
              <a:t>Problem: we have a painted bumper in front of them now!</a:t>
            </a:r>
          </a:p>
        </p:txBody>
      </p:sp>
      <p:graphicFrame>
        <p:nvGraphicFramePr>
          <p:cNvPr id="7" name="Table 4">
            <a:extLst>
              <a:ext uri="{FF2B5EF4-FFF2-40B4-BE49-F238E27FC236}">
                <a16:creationId xmlns:a16="http://schemas.microsoft.com/office/drawing/2014/main" id="{3F507FD1-AF9D-94B4-E31A-7F6E88C44BEE}"/>
              </a:ext>
            </a:extLst>
          </p:cNvPr>
          <p:cNvGraphicFramePr>
            <a:graphicFrameLocks noGrp="1"/>
          </p:cNvGraphicFramePr>
          <p:nvPr>
            <p:extLst>
              <p:ext uri="{D42A27DB-BD31-4B8C-83A1-F6EECF244321}">
                <p14:modId xmlns:p14="http://schemas.microsoft.com/office/powerpoint/2010/main" val="2547787143"/>
              </p:ext>
            </p:extLst>
          </p:nvPr>
        </p:nvGraphicFramePr>
        <p:xfrm>
          <a:off x="6682529" y="1707119"/>
          <a:ext cx="5129953" cy="4167581"/>
        </p:xfrm>
        <a:graphic>
          <a:graphicData uri="http://schemas.openxmlformats.org/drawingml/2006/table">
            <a:tbl>
              <a:tblPr firstRow="1" bandRow="1">
                <a:tableStyleId>{5C22544A-7EE6-4342-B048-85BDC9FD1C3A}</a:tableStyleId>
              </a:tblPr>
              <a:tblGrid>
                <a:gridCol w="2582235">
                  <a:extLst>
                    <a:ext uri="{9D8B030D-6E8A-4147-A177-3AD203B41FA5}">
                      <a16:colId xmlns:a16="http://schemas.microsoft.com/office/drawing/2014/main" val="1313852399"/>
                    </a:ext>
                  </a:extLst>
                </a:gridCol>
                <a:gridCol w="2547718">
                  <a:extLst>
                    <a:ext uri="{9D8B030D-6E8A-4147-A177-3AD203B41FA5}">
                      <a16:colId xmlns:a16="http://schemas.microsoft.com/office/drawing/2014/main" val="3290909499"/>
                    </a:ext>
                  </a:extLst>
                </a:gridCol>
              </a:tblGrid>
              <a:tr h="990988">
                <a:tc>
                  <a:txBody>
                    <a:bodyPr/>
                    <a:lstStyle/>
                    <a:p>
                      <a:r>
                        <a:rPr lang="en-US" dirty="0">
                          <a:solidFill>
                            <a:schemeClr val="tx1"/>
                          </a:solidFill>
                          <a:latin typeface="Anton" pitchFamily="2" charset="0"/>
                        </a:rPr>
                        <a:t>Old Systems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latin typeface="Anton" pitchFamily="2" charset="0"/>
                        </a:rPr>
                        <a:t>New Systems</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546271"/>
                  </a:ext>
                </a:extLst>
              </a:tr>
              <a:tr h="3176593">
                <a:tc>
                  <a:txBody>
                    <a:bodyPr/>
                    <a:lstStyle/>
                    <a:p>
                      <a:r>
                        <a:rPr lang="en-US" dirty="0">
                          <a:solidFill>
                            <a:schemeClr val="tx1"/>
                          </a:solidFill>
                          <a:latin typeface="Anton" pitchFamily="2" charset="0"/>
                        </a:rPr>
                        <a:t>“Is there a vehicle in the blind spot?”</a:t>
                      </a:r>
                    </a:p>
                    <a:p>
                      <a:endParaRPr lang="en-US" dirty="0">
                        <a:solidFill>
                          <a:schemeClr val="tx1"/>
                        </a:solidFill>
                        <a:latin typeface="Anton" pitchFamily="2" charset="0"/>
                      </a:endParaRPr>
                    </a:p>
                    <a:p>
                      <a:r>
                        <a:rPr lang="en-US" dirty="0">
                          <a:solidFill>
                            <a:schemeClr val="tx1"/>
                          </a:solidFill>
                          <a:latin typeface="Anton" pitchFamily="2" charset="0"/>
                        </a:rPr>
                        <a:t>Resolution: 75cm</a:t>
                      </a:r>
                    </a:p>
                  </a:txBody>
                  <a:tcPr>
                    <a:lnR w="12700" cap="flat" cmpd="sng" algn="ctr">
                      <a:solidFill>
                        <a:schemeClr val="tx1"/>
                      </a:solidFill>
                      <a:prstDash val="solid"/>
                      <a:round/>
                      <a:headEnd type="none" w="med" len="med"/>
                      <a:tailEnd type="none" w="med" len="med"/>
                    </a:lnR>
                    <a:lnT w="38100" cmpd="sng">
                      <a:noFill/>
                    </a:lnT>
                    <a:noFill/>
                  </a:tcPr>
                </a:tc>
                <a:tc>
                  <a:txBody>
                    <a:bodyPr/>
                    <a:lstStyle/>
                    <a:p>
                      <a:r>
                        <a:rPr lang="en-US" dirty="0">
                          <a:solidFill>
                            <a:schemeClr val="tx1"/>
                          </a:solidFill>
                          <a:latin typeface="Anton" pitchFamily="2" charset="0"/>
                        </a:rPr>
                        <a:t>“Is there a cyclist or children in the blind spot?”</a:t>
                      </a:r>
                    </a:p>
                    <a:p>
                      <a:endParaRPr lang="en-US" dirty="0">
                        <a:solidFill>
                          <a:schemeClr val="tx1"/>
                        </a:solidFill>
                        <a:latin typeface="Anton" pitchFamily="2" charset="0"/>
                      </a:endParaRPr>
                    </a:p>
                    <a:p>
                      <a:r>
                        <a:rPr lang="en-US" dirty="0">
                          <a:solidFill>
                            <a:schemeClr val="tx1"/>
                          </a:solidFill>
                          <a:latin typeface="Anton" pitchFamily="2" charset="0"/>
                        </a:rPr>
                        <a:t>Resolution: 4cm</a:t>
                      </a:r>
                    </a:p>
                  </a:txBody>
                  <a:tcPr>
                    <a:lnL w="12700" cap="flat" cmpd="sng" algn="ctr">
                      <a:solidFill>
                        <a:schemeClr val="tx1"/>
                      </a:solidFill>
                      <a:prstDash val="solid"/>
                      <a:round/>
                      <a:headEnd type="none" w="med" len="med"/>
                      <a:tailEnd type="none" w="med" len="med"/>
                    </a:lnL>
                    <a:lnT w="38100" cmpd="sng">
                      <a:noFill/>
                    </a:lnT>
                    <a:noFill/>
                  </a:tcPr>
                </a:tc>
                <a:extLst>
                  <a:ext uri="{0D108BD9-81ED-4DB2-BD59-A6C34878D82A}">
                    <a16:rowId xmlns:a16="http://schemas.microsoft.com/office/drawing/2014/main" val="2952524475"/>
                  </a:ext>
                </a:extLst>
              </a:tr>
            </a:tbl>
          </a:graphicData>
        </a:graphic>
      </p:graphicFrame>
    </p:spTree>
    <p:extLst>
      <p:ext uri="{BB962C8B-B14F-4D97-AF65-F5344CB8AC3E}">
        <p14:creationId xmlns:p14="http://schemas.microsoft.com/office/powerpoint/2010/main" val="3025121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pPr algn="ctr"/>
            <a:r>
              <a:rPr lang="en-US" sz="4400" dirty="0">
                <a:solidFill>
                  <a:srgbClr val="002366"/>
                </a:solidFill>
              </a:rPr>
              <a:t>Radar Power Tests - Mercedes</a:t>
            </a:r>
            <a:endParaRPr lang="en-US" dirty="0">
              <a:solidFill>
                <a:srgbClr val="002366"/>
              </a:solidFill>
            </a:endParaRPr>
          </a:p>
        </p:txBody>
      </p:sp>
      <p:pic>
        <p:nvPicPr>
          <p:cNvPr id="6" name="Picture 5">
            <a:extLst>
              <a:ext uri="{FF2B5EF4-FFF2-40B4-BE49-F238E27FC236}">
                <a16:creationId xmlns:a16="http://schemas.microsoft.com/office/drawing/2014/main" id="{0F1257D9-08BC-3A54-1D3D-D783BE04A7BF}"/>
              </a:ext>
            </a:extLst>
          </p:cNvPr>
          <p:cNvPicPr>
            <a:picLocks noChangeAspect="1"/>
          </p:cNvPicPr>
          <p:nvPr/>
        </p:nvPicPr>
        <p:blipFill>
          <a:blip r:embed="rId4"/>
          <a:stretch>
            <a:fillRect/>
          </a:stretch>
        </p:blipFill>
        <p:spPr>
          <a:xfrm>
            <a:off x="922865" y="1690688"/>
            <a:ext cx="7007152" cy="4929844"/>
          </a:xfrm>
          <a:prstGeom prst="rect">
            <a:avLst/>
          </a:prstGeom>
        </p:spPr>
      </p:pic>
      <p:pic>
        <p:nvPicPr>
          <p:cNvPr id="7" name="Picture 6" descr="A picture containing text, font, white&#10;&#10;Description automatically generated">
            <a:extLst>
              <a:ext uri="{FF2B5EF4-FFF2-40B4-BE49-F238E27FC236}">
                <a16:creationId xmlns:a16="http://schemas.microsoft.com/office/drawing/2014/main" id="{83F77A95-FF04-4FA4-6B7A-503FA73EF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99351"/>
            <a:ext cx="9010650" cy="1289330"/>
          </a:xfrm>
          <a:prstGeom prst="rect">
            <a:avLst/>
          </a:prstGeom>
        </p:spPr>
      </p:pic>
    </p:spTree>
    <p:extLst>
      <p:ext uri="{BB962C8B-B14F-4D97-AF65-F5344CB8AC3E}">
        <p14:creationId xmlns:p14="http://schemas.microsoft.com/office/powerpoint/2010/main" val="93411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pPr algn="ctr"/>
            <a:r>
              <a:rPr lang="en-US" sz="4400" dirty="0">
                <a:solidFill>
                  <a:srgbClr val="002366"/>
                </a:solidFill>
              </a:rPr>
              <a:t>Radar Power Tests - Toyota</a:t>
            </a:r>
            <a:endParaRPr lang="en-US" dirty="0">
              <a:solidFill>
                <a:srgbClr val="002366"/>
              </a:solidFill>
            </a:endParaRPr>
          </a:p>
        </p:txBody>
      </p:sp>
      <p:pic>
        <p:nvPicPr>
          <p:cNvPr id="3" name="Picture 2">
            <a:extLst>
              <a:ext uri="{FF2B5EF4-FFF2-40B4-BE49-F238E27FC236}">
                <a16:creationId xmlns:a16="http://schemas.microsoft.com/office/drawing/2014/main" id="{86525170-1E46-FE9C-5BC0-A54B9648041A}"/>
              </a:ext>
            </a:extLst>
          </p:cNvPr>
          <p:cNvPicPr>
            <a:picLocks noChangeAspect="1"/>
          </p:cNvPicPr>
          <p:nvPr/>
        </p:nvPicPr>
        <p:blipFill>
          <a:blip r:embed="rId4"/>
          <a:stretch>
            <a:fillRect/>
          </a:stretch>
        </p:blipFill>
        <p:spPr>
          <a:xfrm>
            <a:off x="3973868" y="1780333"/>
            <a:ext cx="4598632" cy="3022696"/>
          </a:xfrm>
          <a:prstGeom prst="rect">
            <a:avLst/>
          </a:prstGeom>
        </p:spPr>
      </p:pic>
      <p:pic>
        <p:nvPicPr>
          <p:cNvPr id="4" name="Picture 3">
            <a:extLst>
              <a:ext uri="{FF2B5EF4-FFF2-40B4-BE49-F238E27FC236}">
                <a16:creationId xmlns:a16="http://schemas.microsoft.com/office/drawing/2014/main" id="{E1E35105-94C2-B452-B42F-58E45C4A6CBC}"/>
              </a:ext>
            </a:extLst>
          </p:cNvPr>
          <p:cNvPicPr>
            <a:picLocks noChangeAspect="1"/>
          </p:cNvPicPr>
          <p:nvPr/>
        </p:nvPicPr>
        <p:blipFill>
          <a:blip r:embed="rId5"/>
          <a:stretch>
            <a:fillRect/>
          </a:stretch>
        </p:blipFill>
        <p:spPr>
          <a:xfrm>
            <a:off x="658625" y="4583954"/>
            <a:ext cx="10469943" cy="1355738"/>
          </a:xfrm>
          <a:prstGeom prst="rect">
            <a:avLst/>
          </a:prstGeom>
        </p:spPr>
      </p:pic>
    </p:spTree>
    <p:extLst>
      <p:ext uri="{BB962C8B-B14F-4D97-AF65-F5344CB8AC3E}">
        <p14:creationId xmlns:p14="http://schemas.microsoft.com/office/powerpoint/2010/main" val="417340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248001"/>
            <a:ext cx="10515600" cy="1325563"/>
          </a:xfr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366"/>
                </a:solidFill>
                <a:effectLst/>
                <a:uLnTx/>
                <a:uFillTx/>
                <a:latin typeface="Anton"/>
                <a:ea typeface="+mn-ea"/>
                <a:cs typeface="+mn-cs"/>
              </a:rPr>
              <a:t>Ford HUD</a:t>
            </a:r>
          </a:p>
        </p:txBody>
      </p:sp>
      <p:pic>
        <p:nvPicPr>
          <p:cNvPr id="6" name="Picture 5">
            <a:extLst>
              <a:ext uri="{FF2B5EF4-FFF2-40B4-BE49-F238E27FC236}">
                <a16:creationId xmlns:a16="http://schemas.microsoft.com/office/drawing/2014/main" id="{428268BC-379E-DB14-20D5-936F5D9A4F64}"/>
              </a:ext>
            </a:extLst>
          </p:cNvPr>
          <p:cNvPicPr>
            <a:picLocks noChangeAspect="1"/>
          </p:cNvPicPr>
          <p:nvPr/>
        </p:nvPicPr>
        <p:blipFill>
          <a:blip r:embed="rId4"/>
          <a:stretch>
            <a:fillRect/>
          </a:stretch>
        </p:blipFill>
        <p:spPr>
          <a:xfrm>
            <a:off x="2679096" y="1219139"/>
            <a:ext cx="8265130" cy="1040574"/>
          </a:xfrm>
          <a:prstGeom prst="rect">
            <a:avLst/>
          </a:prstGeom>
        </p:spPr>
      </p:pic>
      <p:pic>
        <p:nvPicPr>
          <p:cNvPr id="7" name="Picture 6">
            <a:extLst>
              <a:ext uri="{FF2B5EF4-FFF2-40B4-BE49-F238E27FC236}">
                <a16:creationId xmlns:a16="http://schemas.microsoft.com/office/drawing/2014/main" id="{684E6336-7EA2-8981-B8D3-2A25CB1FB957}"/>
              </a:ext>
            </a:extLst>
          </p:cNvPr>
          <p:cNvPicPr>
            <a:picLocks noChangeAspect="1"/>
          </p:cNvPicPr>
          <p:nvPr/>
        </p:nvPicPr>
        <p:blipFill>
          <a:blip r:embed="rId5"/>
          <a:stretch>
            <a:fillRect/>
          </a:stretch>
        </p:blipFill>
        <p:spPr>
          <a:xfrm>
            <a:off x="1691686" y="2354963"/>
            <a:ext cx="9447530" cy="3541011"/>
          </a:xfrm>
          <a:prstGeom prst="rect">
            <a:avLst/>
          </a:prstGeom>
        </p:spPr>
      </p:pic>
    </p:spTree>
    <p:extLst>
      <p:ext uri="{BB962C8B-B14F-4D97-AF65-F5344CB8AC3E}">
        <p14:creationId xmlns:p14="http://schemas.microsoft.com/office/powerpoint/2010/main" val="3081558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366"/>
                </a:solidFill>
                <a:effectLst/>
                <a:uLnTx/>
                <a:uFillTx/>
                <a:latin typeface="Anton"/>
                <a:ea typeface="+mn-ea"/>
                <a:cs typeface="+mn-cs"/>
              </a:rPr>
              <a:t>Ford HUD</a:t>
            </a:r>
          </a:p>
        </p:txBody>
      </p:sp>
      <p:pic>
        <p:nvPicPr>
          <p:cNvPr id="3" name="Picture 2" descr="501-418 - Target, Calibration">
            <a:extLst>
              <a:ext uri="{FF2B5EF4-FFF2-40B4-BE49-F238E27FC236}">
                <a16:creationId xmlns:a16="http://schemas.microsoft.com/office/drawing/2014/main" id="{C5BE272B-5627-D76D-1D84-91CB4C011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461" y="520489"/>
            <a:ext cx="4070561" cy="4070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822547-A919-5EBE-1CE4-9B5DBD7090A4}"/>
              </a:ext>
            </a:extLst>
          </p:cNvPr>
          <p:cNvPicPr>
            <a:picLocks noChangeAspect="1"/>
          </p:cNvPicPr>
          <p:nvPr/>
        </p:nvPicPr>
        <p:blipFill>
          <a:blip r:embed="rId4"/>
          <a:stretch>
            <a:fillRect/>
          </a:stretch>
        </p:blipFill>
        <p:spPr>
          <a:xfrm>
            <a:off x="252266" y="1690689"/>
            <a:ext cx="7188760" cy="4063710"/>
          </a:xfrm>
          <a:prstGeom prst="rect">
            <a:avLst/>
          </a:prstGeom>
        </p:spPr>
      </p:pic>
      <p:pic>
        <p:nvPicPr>
          <p:cNvPr id="4" name="Picture 4" descr="Ford Details Proper Roof Panel Repair Ford Updates Collision Position  Statements Ford Adds New Website Resource for Repairers">
            <a:extLst>
              <a:ext uri="{FF2B5EF4-FFF2-40B4-BE49-F238E27FC236}">
                <a16:creationId xmlns:a16="http://schemas.microsoft.com/office/drawing/2014/main" id="{8623E541-1D08-812C-E9B7-C6483EFB5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761" y="4368378"/>
            <a:ext cx="3260078" cy="214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97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22072" y="263981"/>
            <a:ext cx="11038495" cy="872361"/>
          </a:xfrm>
        </p:spPr>
        <p:txBody>
          <a:bodyPr>
            <a:normAutofit/>
          </a:bodyPr>
          <a:lstStyle/>
          <a:p>
            <a:r>
              <a:rPr lang="en-US" sz="3600" dirty="0">
                <a:solidFill>
                  <a:schemeClr val="accent1">
                    <a:lumMod val="50000"/>
                  </a:schemeClr>
                </a:solidFill>
              </a:rPr>
              <a:t>Updated Windshield replacement calibration requirements</a:t>
            </a:r>
          </a:p>
        </p:txBody>
      </p:sp>
      <p:sp>
        <p:nvSpPr>
          <p:cNvPr id="3" name="Content Placeholder 5">
            <a:extLst>
              <a:ext uri="{FF2B5EF4-FFF2-40B4-BE49-F238E27FC236}">
                <a16:creationId xmlns:a16="http://schemas.microsoft.com/office/drawing/2014/main" id="{0E8D9DC1-2A0F-036C-F9A3-DFA089CCCC2C}"/>
              </a:ext>
            </a:extLst>
          </p:cNvPr>
          <p:cNvSpPr>
            <a:spLocks noGrp="1"/>
          </p:cNvSpPr>
          <p:nvPr>
            <p:ph idx="1"/>
          </p:nvPr>
        </p:nvSpPr>
        <p:spPr>
          <a:xfrm>
            <a:off x="85818" y="1136343"/>
            <a:ext cx="12020364" cy="5273336"/>
          </a:xfrm>
        </p:spPr>
        <p:txBody>
          <a:bodyPr>
            <a:normAutofit fontScale="70000" lnSpcReduction="20000"/>
          </a:bodyPr>
          <a:lstStyle/>
          <a:p>
            <a:pPr marL="0" indent="0" algn="ctr">
              <a:buNone/>
            </a:pPr>
            <a:r>
              <a:rPr lang="en-US" sz="2200" b="1" dirty="0">
                <a:solidFill>
                  <a:schemeClr val="accent1">
                    <a:lumMod val="50000"/>
                  </a:schemeClr>
                </a:solidFill>
                <a:latin typeface="Arial Narrow" panose="020B0606020202030204" pitchFamily="34" charset="0"/>
                <a:cs typeface="Arial" panose="020B0604020202020204" pitchFamily="34" charset="0"/>
                <a:hlinkClick r:id="rId4"/>
              </a:rPr>
              <a:t>https://agsc.org/wp-content/uploads/2022/10/ANSIAGSCAGRSS005-2022.pdf</a:t>
            </a:r>
            <a:endParaRPr lang="en-US" sz="2200" b="1" dirty="0">
              <a:solidFill>
                <a:schemeClr val="accent1">
                  <a:lumMod val="50000"/>
                </a:schemeClr>
              </a:solidFill>
              <a:effectLst/>
              <a:latin typeface="Arial Narrow" panose="020B0606020202030204" pitchFamily="34" charset="0"/>
              <a:cs typeface="Arial" panose="020B0604020202020204" pitchFamily="34" charset="0"/>
            </a:endParaRPr>
          </a:p>
          <a:p>
            <a:pPr marL="0" indent="0" algn="ctr">
              <a:buNone/>
            </a:pPr>
            <a:r>
              <a:rPr lang="en-US" sz="2900" b="1" dirty="0">
                <a:solidFill>
                  <a:schemeClr val="accent1">
                    <a:lumMod val="50000"/>
                  </a:schemeClr>
                </a:solidFill>
                <a:latin typeface="Arial Narrow" panose="020B0606020202030204" pitchFamily="34" charset="0"/>
                <a:cs typeface="Arial" panose="020B0604020202020204" pitchFamily="34" charset="0"/>
              </a:rPr>
              <a:t>The Auto Glass Safety Council is an accredited American National Standards Institute (ANSI) standards development organization. It has developed North America’s only auto glass replacement standard, the AGRSS™ Standard (ANSI/AGSC/AGRSS 005-2022 Automotive Glass Replacement Safety Standard). The AGRSS Standard addresses procedures, education and product performance. It is a continuous maintenance standard.</a:t>
            </a:r>
          </a:p>
          <a:p>
            <a:pPr algn="l">
              <a:buFont typeface="Arial" panose="020B0604020202020204" pitchFamily="34" charset="0"/>
              <a:buChar char="•"/>
            </a:pPr>
            <a:r>
              <a:rPr lang="en-US" sz="2300" b="1" i="1" dirty="0">
                <a:solidFill>
                  <a:schemeClr val="accent1">
                    <a:lumMod val="50000"/>
                  </a:schemeClr>
                </a:solidFill>
                <a:effectLst/>
                <a:latin typeface="Arial Narrow" panose="020B0606020202030204" pitchFamily="34" charset="0"/>
                <a:cs typeface="Arial" panose="020B0604020202020204" pitchFamily="34" charset="0"/>
              </a:rPr>
              <a:t>FLORIDA</a:t>
            </a:r>
            <a:r>
              <a:rPr lang="en-US" sz="2300" b="0" i="1" dirty="0">
                <a:solidFill>
                  <a:schemeClr val="accent1">
                    <a:lumMod val="50000"/>
                  </a:schemeClr>
                </a:solidFill>
                <a:effectLst/>
                <a:latin typeface="Arial Narrow" panose="020B0606020202030204" pitchFamily="34" charset="0"/>
                <a:cs typeface="Arial" panose="020B0604020202020204" pitchFamily="34" charset="0"/>
              </a:rPr>
              <a:t> </a:t>
            </a:r>
            <a:r>
              <a:rPr lang="en-US" sz="2300" b="0" i="1" dirty="0">
                <a:solidFill>
                  <a:srgbClr val="34495E"/>
                </a:solidFill>
                <a:effectLst/>
                <a:latin typeface="Arial Narrow" panose="020B0606020202030204" pitchFamily="34" charset="0"/>
                <a:cs typeface="Arial" panose="020B0604020202020204" pitchFamily="34" charset="0"/>
              </a:rPr>
              <a:t>- </a:t>
            </a:r>
            <a:r>
              <a:rPr lang="en-US" sz="2300" b="0" i="1" dirty="0">
                <a:effectLst/>
                <a:latin typeface="Arial Narrow" panose="020B0606020202030204" pitchFamily="34" charset="0"/>
                <a:cs typeface="Arial" panose="020B0604020202020204" pitchFamily="34" charset="0"/>
              </a:rPr>
              <a:t>Glass companies must provide customers with an electronic or written notice, in at least 12-point type, as to whether the recalibration of the ADAS is required to make the ADAS operable and must perform any necessary recalibration to meet or exceed vehicle manufacturer’s specifications.</a:t>
            </a:r>
          </a:p>
          <a:p>
            <a:pPr algn="l">
              <a:buFont typeface="Arial" panose="020B0604020202020204" pitchFamily="34" charset="0"/>
              <a:buChar char="•"/>
            </a:pPr>
            <a:r>
              <a:rPr lang="en-US" sz="2300" b="1" i="1" dirty="0">
                <a:solidFill>
                  <a:srgbClr val="34495E"/>
                </a:solidFill>
                <a:effectLst/>
                <a:latin typeface="Arial Narrow" panose="020B0606020202030204" pitchFamily="34" charset="0"/>
                <a:cs typeface="Arial" panose="020B0604020202020204" pitchFamily="34" charset="0"/>
              </a:rPr>
              <a:t>ARIZONA</a:t>
            </a:r>
            <a:r>
              <a:rPr lang="en-US" sz="2300" b="0" i="1" dirty="0">
                <a:solidFill>
                  <a:srgbClr val="34495E"/>
                </a:solidFill>
                <a:effectLst/>
                <a:latin typeface="Arial Narrow" panose="020B0606020202030204" pitchFamily="34" charset="0"/>
                <a:cs typeface="Arial" panose="020B0604020202020204" pitchFamily="34" charset="0"/>
              </a:rPr>
              <a:t> - </a:t>
            </a:r>
            <a:r>
              <a:rPr lang="en-US" sz="2300" i="1" dirty="0">
                <a:latin typeface="Arial Narrow" panose="020B0606020202030204" pitchFamily="34" charset="0"/>
              </a:rPr>
              <a:t>Specifies that if a recalibration was not performed or completed successfully the facility must inform the customer and the customer's insurer electronically or in writing that the recalibration was not done or successful and that the vehicle should be taken to a vehicle manufacturer's certified dealership or a qualified facility capable of performing the recalibration of the specified system that meets or exceeds the vehicle manufacturer's specifications.</a:t>
            </a:r>
            <a:endParaRPr lang="en-US" sz="2300" b="0" i="1" dirty="0">
              <a:solidFill>
                <a:srgbClr val="34495E"/>
              </a:solidFill>
              <a:effectLst/>
              <a:latin typeface="Arial Narrow" panose="020B0606020202030204" pitchFamily="34" charset="0"/>
              <a:cs typeface="Arial" panose="020B0604020202020204" pitchFamily="34" charset="0"/>
            </a:endParaRPr>
          </a:p>
          <a:p>
            <a:pPr algn="l">
              <a:buFont typeface="Arial" panose="020B0604020202020204" pitchFamily="34" charset="0"/>
              <a:buChar char="•"/>
            </a:pPr>
            <a:r>
              <a:rPr lang="en-US" sz="2300" b="1" i="1" dirty="0">
                <a:solidFill>
                  <a:srgbClr val="34495E"/>
                </a:solidFill>
                <a:effectLst/>
                <a:latin typeface="Arial Narrow" panose="020B0606020202030204" pitchFamily="34" charset="0"/>
                <a:cs typeface="Arial" panose="020B0604020202020204" pitchFamily="34" charset="0"/>
              </a:rPr>
              <a:t>MARYLAND </a:t>
            </a:r>
            <a:r>
              <a:rPr lang="en-US" sz="2300" b="0" i="1" dirty="0">
                <a:effectLst/>
                <a:latin typeface="Arial Narrow" panose="020B0606020202030204" pitchFamily="34" charset="0"/>
              </a:rPr>
              <a:t>The new calibration law will require glass shops to inform customers, before repairing or replacing auto glass, if recalibration is required and to provide a written statement that the work will meet or exceed original equipment manufacturer specifications. Afterward, the glass shop must inform the customer if the recalibration was not performed or successfully completed. The law will also require that the recalibration meet or exceed the motor vehicle manufacturer’s specifications. The glass company may not charge for calibrations not completed or not performed.</a:t>
            </a:r>
            <a:endParaRPr lang="en-US" sz="2300" b="1" i="1" dirty="0">
              <a:effectLst/>
              <a:latin typeface="Arial Narrow" panose="020B0606020202030204" pitchFamily="34" charset="0"/>
              <a:cs typeface="Arial" panose="020B0604020202020204" pitchFamily="34" charset="0"/>
            </a:endParaRPr>
          </a:p>
          <a:p>
            <a:pPr algn="l">
              <a:buFont typeface="Arial" panose="020B0604020202020204" pitchFamily="34" charset="0"/>
              <a:buChar char="•"/>
            </a:pPr>
            <a:r>
              <a:rPr lang="en-US" sz="2300" b="1" i="1" dirty="0">
                <a:solidFill>
                  <a:srgbClr val="34495E"/>
                </a:solidFill>
                <a:effectLst/>
                <a:latin typeface="Arial Narrow" panose="020B0606020202030204" pitchFamily="34" charset="0"/>
                <a:cs typeface="Arial" panose="020B0604020202020204" pitchFamily="34" charset="0"/>
              </a:rPr>
              <a:t>ILLINOIS - </a:t>
            </a:r>
            <a:r>
              <a:rPr lang="en-US" sz="2300" i="1" dirty="0">
                <a:latin typeface="Arial Narrow" panose="020B0606020202030204" pitchFamily="34" charset="0"/>
                <a:cs typeface="Arial" panose="020B0604020202020204" pitchFamily="34" charset="0"/>
              </a:rPr>
              <a:t>no insurer shall require advanced driver assistance system calibration that does not meet or exceed original equipment manufacturer specifications for such automobile glass. However, this subsection does not require the use of original equipment manufacturer repair specifications that unreasonably restrict access to a repair facility subject to this Section. </a:t>
            </a:r>
            <a:endParaRPr lang="en-US" sz="2300" b="1" i="1" dirty="0">
              <a:solidFill>
                <a:srgbClr val="34495E"/>
              </a:solidFill>
              <a:effectLst/>
              <a:latin typeface="Arial Narrow" panose="020B0606020202030204" pitchFamily="34" charset="0"/>
              <a:cs typeface="Arial" panose="020B0604020202020204" pitchFamily="34" charset="0"/>
            </a:endParaRPr>
          </a:p>
          <a:p>
            <a:pPr algn="l">
              <a:buFont typeface="Arial" panose="020B0604020202020204" pitchFamily="34" charset="0"/>
              <a:buChar char="•"/>
            </a:pPr>
            <a:r>
              <a:rPr lang="en-US" sz="2300" b="1" i="1" dirty="0">
                <a:solidFill>
                  <a:srgbClr val="34495E"/>
                </a:solidFill>
                <a:latin typeface="Arial Narrow" panose="020B0606020202030204" pitchFamily="34" charset="0"/>
                <a:cs typeface="Arial" panose="020B0604020202020204" pitchFamily="34" charset="0"/>
              </a:rPr>
              <a:t>UTAH </a:t>
            </a:r>
            <a:r>
              <a:rPr lang="en-US" sz="2600" b="1" i="1" dirty="0">
                <a:solidFill>
                  <a:srgbClr val="34495E"/>
                </a:solidFill>
                <a:latin typeface="Arial Narrow" panose="020B0606020202030204" pitchFamily="34" charset="0"/>
                <a:cs typeface="Arial" panose="020B0604020202020204" pitchFamily="34" charset="0"/>
              </a:rPr>
              <a:t>- </a:t>
            </a:r>
            <a:r>
              <a:rPr lang="en-US" sz="2300" i="1" dirty="0">
                <a:latin typeface="Arial Narrow" panose="020B0606020202030204" pitchFamily="34" charset="0"/>
                <a:cs typeface="Arial" panose="020B0604020202020204" pitchFamily="34" charset="0"/>
              </a:rPr>
              <a:t>If a vehicle is equipped with an advanced driver assistance feature, an automotive glass company or repair facility approving or conducting glass repair, replacement, or recalibration on the vehicle shall: (a) before approving or performing a vehicle glass repair or replacement, inform the consumer in electronic or hardcopy writing if a recalibration of the advanced driver assistance feature: (i) is required; or (ii) will be performed; and (b) if performing a recalibration of an advanced driver assistance feature, meet or exceed the manufacturer's specifications.</a:t>
            </a:r>
            <a:endParaRPr lang="en-US" sz="2300" i="1" dirty="0">
              <a:effectLst/>
              <a:latin typeface="Arial Narrow" panose="020B0606020202030204" pitchFamily="34" charset="0"/>
              <a:cs typeface="Arial" panose="020B0604020202020204" pitchFamily="34" charset="0"/>
            </a:endParaRPr>
          </a:p>
          <a:p>
            <a:pPr algn="l">
              <a:buFont typeface="Arial" panose="020B0604020202020204" pitchFamily="34" charset="0"/>
              <a:buChar char="•"/>
            </a:pPr>
            <a:endParaRPr lang="en-US" sz="2000" b="1" i="0" dirty="0">
              <a:solidFill>
                <a:srgbClr val="34495E"/>
              </a:solidFill>
              <a:effectLst/>
              <a:latin typeface="Arial" panose="020B0604020202020204" pitchFamily="34" charset="0"/>
              <a:cs typeface="Arial" panose="020B0604020202020204" pitchFamily="34" charset="0"/>
            </a:endParaRPr>
          </a:p>
          <a:p>
            <a:pPr marL="0" indent="0" algn="l">
              <a:buNone/>
            </a:pPr>
            <a:endParaRPr lang="en-US" sz="2000" b="1" i="0" dirty="0">
              <a:solidFill>
                <a:srgbClr val="34495E"/>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sz="2000" b="1" i="0" dirty="0">
              <a:solidFill>
                <a:srgbClr val="34495E"/>
              </a:solidFill>
              <a:effectLst/>
              <a:latin typeface="Arial" panose="020B0604020202020204" pitchFamily="34" charset="0"/>
              <a:cs typeface="Arial" panose="020B0604020202020204" pitchFamily="34" charset="0"/>
            </a:endParaRPr>
          </a:p>
          <a:p>
            <a:pPr marL="0" indent="0">
              <a:buNone/>
            </a:pPr>
            <a:endParaRPr lang="en-US" sz="1900" dirty="0"/>
          </a:p>
          <a:p>
            <a:pPr marL="0" indent="0">
              <a:buNone/>
            </a:pPr>
            <a:endParaRPr lang="en-US" dirty="0"/>
          </a:p>
        </p:txBody>
      </p:sp>
    </p:spTree>
    <p:extLst>
      <p:ext uri="{BB962C8B-B14F-4D97-AF65-F5344CB8AC3E}">
        <p14:creationId xmlns:p14="http://schemas.microsoft.com/office/powerpoint/2010/main" val="3290648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262779" y="326124"/>
            <a:ext cx="11727402" cy="1325563"/>
          </a:xfrm>
        </p:spPr>
        <p:txBody>
          <a:bodyPr>
            <a:normAutofit/>
          </a:bodyPr>
          <a:lstStyle/>
          <a:p>
            <a:r>
              <a:rPr lang="en-US" sz="3600" dirty="0">
                <a:solidFill>
                  <a:schemeClr val="accent1">
                    <a:lumMod val="50000"/>
                  </a:schemeClr>
                </a:solidFill>
              </a:rPr>
              <a:t>Windshield related Calibration VS. Collision related Calibration</a:t>
            </a:r>
          </a:p>
        </p:txBody>
      </p:sp>
      <p:sp>
        <p:nvSpPr>
          <p:cNvPr id="3" name="Content Placeholder 5">
            <a:extLst>
              <a:ext uri="{FF2B5EF4-FFF2-40B4-BE49-F238E27FC236}">
                <a16:creationId xmlns:a16="http://schemas.microsoft.com/office/drawing/2014/main" id="{0E8D9DC1-2A0F-036C-F9A3-DFA089CCCC2C}"/>
              </a:ext>
            </a:extLst>
          </p:cNvPr>
          <p:cNvSpPr>
            <a:spLocks noGrp="1"/>
          </p:cNvSpPr>
          <p:nvPr>
            <p:ph idx="1"/>
          </p:nvPr>
        </p:nvSpPr>
        <p:spPr>
          <a:xfrm>
            <a:off x="1097280" y="1438183"/>
            <a:ext cx="10058400" cy="4236864"/>
          </a:xfrm>
        </p:spPr>
        <p:txBody>
          <a:bodyPr>
            <a:normAutofit fontScale="77500" lnSpcReduction="20000"/>
          </a:bodyPr>
          <a:lstStyle/>
          <a:p>
            <a:pPr>
              <a:buFont typeface="Arial" panose="020B0604020202020204" pitchFamily="34" charset="0"/>
              <a:buChar char="•"/>
            </a:pPr>
            <a:r>
              <a:rPr lang="en-US" dirty="0">
                <a:solidFill>
                  <a:schemeClr val="accent1">
                    <a:lumMod val="50000"/>
                  </a:schemeClr>
                </a:solidFill>
              </a:rPr>
              <a:t>Diagnostic/Troubleshooting and Repair</a:t>
            </a:r>
          </a:p>
          <a:p>
            <a:pPr>
              <a:buFont typeface="Arial" panose="020B0604020202020204" pitchFamily="34" charset="0"/>
              <a:buChar char="•"/>
            </a:pPr>
            <a:r>
              <a:rPr lang="en-US" dirty="0">
                <a:solidFill>
                  <a:schemeClr val="accent1">
                    <a:lumMod val="50000"/>
                  </a:schemeClr>
                </a:solidFill>
              </a:rPr>
              <a:t>Option content </a:t>
            </a:r>
          </a:p>
          <a:p>
            <a:pPr>
              <a:buFont typeface="Arial" panose="020B0604020202020204" pitchFamily="34" charset="0"/>
              <a:buChar char="•"/>
            </a:pPr>
            <a:r>
              <a:rPr lang="en-US" dirty="0">
                <a:solidFill>
                  <a:schemeClr val="accent1">
                    <a:lumMod val="50000"/>
                  </a:schemeClr>
                </a:solidFill>
              </a:rPr>
              <a:t>Comprehend collision repair and/or windshield replacement estimate to evaluate what calibrations are required</a:t>
            </a:r>
          </a:p>
          <a:p>
            <a:pPr>
              <a:buFont typeface="Arial" panose="020B0604020202020204" pitchFamily="34" charset="0"/>
              <a:buChar char="•"/>
            </a:pPr>
            <a:r>
              <a:rPr lang="en-US" dirty="0">
                <a:solidFill>
                  <a:schemeClr val="accent1">
                    <a:lumMod val="50000"/>
                  </a:schemeClr>
                </a:solidFill>
              </a:rPr>
              <a:t>Service information resources</a:t>
            </a:r>
          </a:p>
          <a:p>
            <a:pPr lvl="1"/>
            <a:r>
              <a:rPr lang="en-US" dirty="0">
                <a:solidFill>
                  <a:schemeClr val="accent1">
                    <a:lumMod val="50000"/>
                  </a:schemeClr>
                </a:solidFill>
              </a:rPr>
              <a:t>Re-Calibration vs Calibration</a:t>
            </a:r>
          </a:p>
          <a:p>
            <a:pPr lvl="1"/>
            <a:r>
              <a:rPr lang="en-US" dirty="0">
                <a:solidFill>
                  <a:schemeClr val="accent1">
                    <a:lumMod val="50000"/>
                  </a:schemeClr>
                </a:solidFill>
              </a:rPr>
              <a:t>Types of calibrations (Static/Dynamic/Both)</a:t>
            </a:r>
          </a:p>
          <a:p>
            <a:pPr lvl="1"/>
            <a:r>
              <a:rPr lang="en-US" dirty="0">
                <a:solidFill>
                  <a:schemeClr val="accent1">
                    <a:lumMod val="50000"/>
                  </a:schemeClr>
                </a:solidFill>
              </a:rPr>
              <a:t>Calibration vs Re-Calibration</a:t>
            </a:r>
          </a:p>
          <a:p>
            <a:pPr lvl="1"/>
            <a:r>
              <a:rPr lang="en-US" dirty="0">
                <a:solidFill>
                  <a:schemeClr val="accent1">
                    <a:lumMod val="50000"/>
                  </a:schemeClr>
                </a:solidFill>
              </a:rPr>
              <a:t>Systems/Components to be Calibrated (Radars, cameras, etc.)</a:t>
            </a:r>
          </a:p>
          <a:p>
            <a:pPr lvl="1"/>
            <a:r>
              <a:rPr lang="en-US" dirty="0">
                <a:solidFill>
                  <a:schemeClr val="accent1">
                    <a:lumMod val="50000"/>
                  </a:schemeClr>
                </a:solidFill>
              </a:rPr>
              <a:t>Features effected (Lane keep, adaptive cruise, AEB, surround view)</a:t>
            </a:r>
          </a:p>
          <a:p>
            <a:pPr>
              <a:buFont typeface="Arial" panose="020B0604020202020204" pitchFamily="34" charset="0"/>
              <a:buChar char="•"/>
            </a:pPr>
            <a:r>
              <a:rPr lang="en-US" dirty="0">
                <a:solidFill>
                  <a:schemeClr val="accent1">
                    <a:lumMod val="50000"/>
                  </a:schemeClr>
                </a:solidFill>
              </a:rPr>
              <a:t>Sensor adjustments</a:t>
            </a:r>
          </a:p>
          <a:p>
            <a:pPr lvl="1"/>
            <a:r>
              <a:rPr lang="en-US" dirty="0">
                <a:solidFill>
                  <a:schemeClr val="accent1">
                    <a:lumMod val="50000"/>
                  </a:schemeClr>
                </a:solidFill>
              </a:rPr>
              <a:t>Before calibration </a:t>
            </a:r>
          </a:p>
          <a:p>
            <a:pPr lvl="1"/>
            <a:r>
              <a:rPr lang="en-US" dirty="0">
                <a:solidFill>
                  <a:schemeClr val="accent1">
                    <a:lumMod val="50000"/>
                  </a:schemeClr>
                </a:solidFill>
              </a:rPr>
              <a:t>Additional repairs needed when calibration or system performance is affected</a:t>
            </a:r>
          </a:p>
          <a:p>
            <a:pPr>
              <a:buFont typeface="Arial" panose="020B0604020202020204" pitchFamily="34" charset="0"/>
              <a:buChar char="•"/>
            </a:pPr>
            <a:r>
              <a:rPr lang="en-US" dirty="0">
                <a:solidFill>
                  <a:schemeClr val="accent1">
                    <a:lumMod val="50000"/>
                  </a:schemeClr>
                </a:solidFill>
              </a:rPr>
              <a:t>Equipment, Space and environmental requirements</a:t>
            </a:r>
          </a:p>
          <a:p>
            <a:endParaRPr lang="en-US" dirty="0"/>
          </a:p>
        </p:txBody>
      </p:sp>
    </p:spTree>
    <p:extLst>
      <p:ext uri="{BB962C8B-B14F-4D97-AF65-F5344CB8AC3E}">
        <p14:creationId xmlns:p14="http://schemas.microsoft.com/office/powerpoint/2010/main" val="2058879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8849-925E-1FB3-4901-DBC5E4056B39}"/>
              </a:ext>
            </a:extLst>
          </p:cNvPr>
          <p:cNvSpPr txBox="1">
            <a:spLocks noGrp="1"/>
          </p:cNvSpPr>
          <p:nvPr>
            <p:ph type="title"/>
          </p:nvPr>
        </p:nvSpPr>
        <p:spPr>
          <a:xfrm>
            <a:off x="323850" y="1238249"/>
            <a:ext cx="11544300" cy="185737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kumimoji="0" lang="en-US" sz="4800" b="0" i="0" u="none" strike="noStrike" kern="1200" cap="none" spc="0" normalizeH="0" baseline="0" noProof="0" dirty="0">
                <a:ln>
                  <a:noFill/>
                </a:ln>
                <a:solidFill>
                  <a:srgbClr val="002366"/>
                </a:solidFill>
                <a:effectLst/>
                <a:uLnTx/>
                <a:uFillTx/>
                <a:latin typeface="Anton"/>
                <a:ea typeface="+mj-ea"/>
                <a:cs typeface="+mj-cs"/>
              </a:rPr>
              <a:t>SEMA Modified Truck ADAS Research</a:t>
            </a:r>
            <a:br>
              <a:rPr kumimoji="0" lang="en-US" sz="4800" b="0" i="0" u="none" strike="noStrike" kern="1200" cap="none" spc="0" normalizeH="0" baseline="0" noProof="0" dirty="0">
                <a:ln>
                  <a:noFill/>
                </a:ln>
                <a:solidFill>
                  <a:srgbClr val="002366"/>
                </a:solidFill>
                <a:effectLst/>
                <a:uLnTx/>
                <a:uFillTx/>
                <a:latin typeface="Anton"/>
                <a:ea typeface="+mj-ea"/>
                <a:cs typeface="+mj-cs"/>
              </a:rPr>
            </a:br>
            <a:r>
              <a:rPr kumimoji="0" lang="en-US" sz="48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endParaRPr lang="en-US" sz="6600" b="1" dirty="0">
              <a:solidFill>
                <a:srgbClr val="2C3D94"/>
              </a:solidFill>
            </a:endParaRPr>
          </a:p>
        </p:txBody>
      </p:sp>
      <p:sp>
        <p:nvSpPr>
          <p:cNvPr id="3" name="Subtitle 2">
            <a:extLst>
              <a:ext uri="{FF2B5EF4-FFF2-40B4-BE49-F238E27FC236}">
                <a16:creationId xmlns:a16="http://schemas.microsoft.com/office/drawing/2014/main" id="{92721BD8-A4BE-0469-108D-9CC76786BDC7}"/>
              </a:ext>
            </a:extLst>
          </p:cNvPr>
          <p:cNvSpPr txBox="1">
            <a:spLocks/>
          </p:cNvSpPr>
          <p:nvPr/>
        </p:nvSpPr>
        <p:spPr>
          <a:xfrm>
            <a:off x="2895600" y="4210050"/>
            <a:ext cx="6400800" cy="1295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sz="2400" b="1" i="0" u="none" strike="noStrike" kern="1200" cap="all" spc="200" normalizeH="0" baseline="0" noProof="0" dirty="0">
                <a:ln>
                  <a:noFill/>
                </a:ln>
                <a:solidFill>
                  <a:srgbClr val="002366"/>
                </a:solidFill>
                <a:effectLst/>
                <a:uLnTx/>
                <a:uFillTx/>
                <a:latin typeface="Anton" pitchFamily="2" charset="0"/>
                <a:ea typeface="+mn-ea"/>
                <a:cs typeface="+mn-cs"/>
              </a:rPr>
              <a:t>Presented by: Mike Muller</a:t>
            </a:r>
          </a:p>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sz="2400" b="1" i="0" u="none" strike="noStrike" kern="1200" cap="all" spc="200" normalizeH="0" baseline="0" noProof="0" dirty="0">
                <a:ln>
                  <a:noFill/>
                </a:ln>
                <a:solidFill>
                  <a:srgbClr val="002366"/>
                </a:solidFill>
                <a:effectLst/>
                <a:uLnTx/>
                <a:uFillTx/>
                <a:latin typeface="Anton" pitchFamily="2" charset="0"/>
                <a:ea typeface="+mn-ea"/>
                <a:cs typeface="+mn-cs"/>
              </a:rPr>
              <a:t>ADAS Engineer, SEMA Garage Detroit</a:t>
            </a:r>
          </a:p>
          <a:p>
            <a:pPr marL="0" marR="0" lvl="0" indent="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44546A"/>
              </a:solidFill>
              <a:effectLst/>
              <a:uLnTx/>
              <a:uFillTx/>
              <a:latin typeface="Anton"/>
              <a:ea typeface="+mn-ea"/>
              <a:cs typeface="+mn-cs"/>
            </a:endParaRPr>
          </a:p>
        </p:txBody>
      </p:sp>
    </p:spTree>
    <p:extLst>
      <p:ext uri="{BB962C8B-B14F-4D97-AF65-F5344CB8AC3E}">
        <p14:creationId xmlns:p14="http://schemas.microsoft.com/office/powerpoint/2010/main" val="256726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418391"/>
            <a:ext cx="10515600" cy="1325563"/>
          </a:xfrm>
        </p:spPr>
        <p:txBody>
          <a:bodyPr/>
          <a:lstStyle/>
          <a:p>
            <a:pPr algn="ctr"/>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Tree>
    <p:extLst>
      <p:ext uri="{BB962C8B-B14F-4D97-AF65-F5344CB8AC3E}">
        <p14:creationId xmlns:p14="http://schemas.microsoft.com/office/powerpoint/2010/main" val="2390025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365125"/>
            <a:ext cx="10515600" cy="962305"/>
          </a:xfrm>
        </p:spPr>
        <p:txBody>
          <a:bodyPr/>
          <a:lstStyle/>
          <a:p>
            <a:pPr algn="ctr"/>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1995486" y="1191567"/>
            <a:ext cx="82010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Aftermarket Modification Influence on Driver Assist Systems</a:t>
            </a:r>
          </a:p>
        </p:txBody>
      </p:sp>
      <p:pic>
        <p:nvPicPr>
          <p:cNvPr id="3" name="Picture 2">
            <a:extLst>
              <a:ext uri="{FF2B5EF4-FFF2-40B4-BE49-F238E27FC236}">
                <a16:creationId xmlns:a16="http://schemas.microsoft.com/office/drawing/2014/main" id="{F70A4588-58BA-C70E-4AFE-18148E5D971C}"/>
              </a:ext>
            </a:extLst>
          </p:cNvPr>
          <p:cNvPicPr>
            <a:picLocks noChangeAspect="1"/>
          </p:cNvPicPr>
          <p:nvPr/>
        </p:nvPicPr>
        <p:blipFill>
          <a:blip r:embed="rId4"/>
          <a:stretch>
            <a:fillRect/>
          </a:stretch>
        </p:blipFill>
        <p:spPr>
          <a:xfrm>
            <a:off x="723816" y="1874906"/>
            <a:ext cx="3570838" cy="4617969"/>
          </a:xfrm>
          <a:prstGeom prst="rect">
            <a:avLst/>
          </a:prstGeom>
          <a:ln>
            <a:solidFill>
              <a:schemeClr val="accent1">
                <a:shade val="50000"/>
              </a:schemeClr>
            </a:solidFill>
          </a:ln>
        </p:spPr>
      </p:pic>
      <p:pic>
        <p:nvPicPr>
          <p:cNvPr id="4" name="Picture 3">
            <a:extLst>
              <a:ext uri="{FF2B5EF4-FFF2-40B4-BE49-F238E27FC236}">
                <a16:creationId xmlns:a16="http://schemas.microsoft.com/office/drawing/2014/main" id="{98555BEA-0AF4-8948-29B8-13F745FA7A01}"/>
              </a:ext>
            </a:extLst>
          </p:cNvPr>
          <p:cNvPicPr>
            <a:picLocks noChangeAspect="1"/>
          </p:cNvPicPr>
          <p:nvPr/>
        </p:nvPicPr>
        <p:blipFill>
          <a:blip r:embed="rId5"/>
          <a:stretch>
            <a:fillRect/>
          </a:stretch>
        </p:blipFill>
        <p:spPr>
          <a:xfrm>
            <a:off x="4638797" y="1731434"/>
            <a:ext cx="6200653" cy="4761442"/>
          </a:xfrm>
          <a:prstGeom prst="rect">
            <a:avLst/>
          </a:prstGeom>
        </p:spPr>
      </p:pic>
      <p:sp>
        <p:nvSpPr>
          <p:cNvPr id="7" name="Rectangle 6">
            <a:extLst>
              <a:ext uri="{FF2B5EF4-FFF2-40B4-BE49-F238E27FC236}">
                <a16:creationId xmlns:a16="http://schemas.microsoft.com/office/drawing/2014/main" id="{BB4C256B-65D5-C4CB-9502-44B38936834E}"/>
              </a:ext>
            </a:extLst>
          </p:cNvPr>
          <p:cNvSpPr/>
          <p:nvPr/>
        </p:nvSpPr>
        <p:spPr>
          <a:xfrm>
            <a:off x="1447800" y="4133850"/>
            <a:ext cx="165735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a:ea typeface="+mn-ea"/>
              <a:cs typeface="+mn-cs"/>
            </a:endParaRPr>
          </a:p>
        </p:txBody>
      </p:sp>
      <p:sp>
        <p:nvSpPr>
          <p:cNvPr id="8" name="Rectangle 7">
            <a:extLst>
              <a:ext uri="{FF2B5EF4-FFF2-40B4-BE49-F238E27FC236}">
                <a16:creationId xmlns:a16="http://schemas.microsoft.com/office/drawing/2014/main" id="{23F58EBA-8D70-47BB-2757-27BEB50E1652}"/>
              </a:ext>
            </a:extLst>
          </p:cNvPr>
          <p:cNvSpPr/>
          <p:nvPr/>
        </p:nvSpPr>
        <p:spPr>
          <a:xfrm>
            <a:off x="838200" y="5905499"/>
            <a:ext cx="2686050"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a:ea typeface="+mn-ea"/>
              <a:cs typeface="+mn-cs"/>
            </a:endParaRPr>
          </a:p>
        </p:txBody>
      </p:sp>
    </p:spTree>
    <p:extLst>
      <p:ext uri="{BB962C8B-B14F-4D97-AF65-F5344CB8AC3E}">
        <p14:creationId xmlns:p14="http://schemas.microsoft.com/office/powerpoint/2010/main" val="143414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8849-925E-1FB3-4901-DBC5E4056B39}"/>
              </a:ext>
            </a:extLst>
          </p:cNvPr>
          <p:cNvSpPr txBox="1">
            <a:spLocks noGrp="1"/>
          </p:cNvSpPr>
          <p:nvPr>
            <p:ph type="title"/>
          </p:nvPr>
        </p:nvSpPr>
        <p:spPr>
          <a:xfrm>
            <a:off x="866556" y="1109969"/>
            <a:ext cx="10668437" cy="15341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kumimoji="0" lang="en-US" sz="7200" b="0" i="0" u="none" strike="noStrike" kern="1200" cap="none" spc="0" normalizeH="0" baseline="0" noProof="0" dirty="0">
                <a:ln>
                  <a:noFill/>
                </a:ln>
                <a:solidFill>
                  <a:srgbClr val="002366"/>
                </a:solidFill>
                <a:effectLst/>
                <a:uLnTx/>
                <a:uFillTx/>
                <a:latin typeface="Anton"/>
                <a:ea typeface="+mj-ea"/>
                <a:cs typeface="+mj-cs"/>
              </a:rPr>
              <a:t>ADAS 101 Refresher</a:t>
            </a:r>
            <a:endParaRPr lang="en-US" sz="6000" b="1" dirty="0">
              <a:solidFill>
                <a:srgbClr val="2C3D94"/>
              </a:solidFill>
            </a:endParaRPr>
          </a:p>
        </p:txBody>
      </p:sp>
      <p:sp>
        <p:nvSpPr>
          <p:cNvPr id="3" name="Subtitle 2">
            <a:extLst>
              <a:ext uri="{FF2B5EF4-FFF2-40B4-BE49-F238E27FC236}">
                <a16:creationId xmlns:a16="http://schemas.microsoft.com/office/drawing/2014/main" id="{92721BD8-A4BE-0469-108D-9CC76786BDC7}"/>
              </a:ext>
            </a:extLst>
          </p:cNvPr>
          <p:cNvSpPr txBox="1">
            <a:spLocks/>
          </p:cNvSpPr>
          <p:nvPr/>
        </p:nvSpPr>
        <p:spPr>
          <a:xfrm>
            <a:off x="3000374" y="3161688"/>
            <a:ext cx="6400800" cy="1295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sz="2400" b="1" i="0" u="none" strike="noStrike" kern="1200" cap="all" spc="200" normalizeH="0" baseline="0" noProof="0" dirty="0">
                <a:ln>
                  <a:noFill/>
                </a:ln>
                <a:solidFill>
                  <a:srgbClr val="002366"/>
                </a:solidFill>
                <a:effectLst/>
                <a:uLnTx/>
                <a:uFillTx/>
                <a:latin typeface="Anton" pitchFamily="2" charset="0"/>
                <a:ea typeface="+mn-ea"/>
                <a:cs typeface="+mn-cs"/>
              </a:rPr>
              <a:t>Presented by: Mike Muller</a:t>
            </a:r>
          </a:p>
          <a:p>
            <a:pPr marL="0" marR="0" lvl="0" indent="0" algn="ctr"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r>
              <a:rPr kumimoji="0" lang="en-US" sz="2400" b="1" i="0" u="none" strike="noStrike" kern="1200" cap="all" spc="200" normalizeH="0" baseline="0" noProof="0" dirty="0">
                <a:ln>
                  <a:noFill/>
                </a:ln>
                <a:solidFill>
                  <a:srgbClr val="002366"/>
                </a:solidFill>
                <a:effectLst/>
                <a:uLnTx/>
                <a:uFillTx/>
                <a:latin typeface="Anton" pitchFamily="2" charset="0"/>
                <a:ea typeface="+mn-ea"/>
                <a:cs typeface="+mn-cs"/>
              </a:rPr>
              <a:t>ADAS Engineer, SEMA Garage Detroit</a:t>
            </a:r>
          </a:p>
          <a:p>
            <a:pPr marL="0" marR="0" lvl="0" indent="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None/>
              <a:tabLst/>
              <a:defRPr/>
            </a:pPr>
            <a:endParaRPr kumimoji="0" lang="en-US" sz="2400" b="0" i="0" u="none" strike="noStrike" kern="1200" cap="all" spc="200" normalizeH="0" baseline="0" noProof="0" dirty="0">
              <a:ln>
                <a:noFill/>
              </a:ln>
              <a:solidFill>
                <a:srgbClr val="44546A"/>
              </a:solidFill>
              <a:effectLst/>
              <a:uLnTx/>
              <a:uFillTx/>
              <a:latin typeface="Anton"/>
              <a:ea typeface="+mn-ea"/>
              <a:cs typeface="+mn-cs"/>
            </a:endParaRPr>
          </a:p>
        </p:txBody>
      </p:sp>
    </p:spTree>
    <p:extLst>
      <p:ext uri="{BB962C8B-B14F-4D97-AF65-F5344CB8AC3E}">
        <p14:creationId xmlns:p14="http://schemas.microsoft.com/office/powerpoint/2010/main" val="3632248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995363" y="394415"/>
            <a:ext cx="10515600" cy="949008"/>
          </a:xfrm>
        </p:spPr>
        <p:txBody>
          <a:bodyPr/>
          <a:lstStyle/>
          <a:p>
            <a:pPr algn="ctr"/>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2667000" y="1315246"/>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Aftermarket Modification Influence on Driver Assist Systems</a:t>
            </a:r>
          </a:p>
        </p:txBody>
      </p:sp>
      <p:pic>
        <p:nvPicPr>
          <p:cNvPr id="8" name="Picture 7">
            <a:extLst>
              <a:ext uri="{FF2B5EF4-FFF2-40B4-BE49-F238E27FC236}">
                <a16:creationId xmlns:a16="http://schemas.microsoft.com/office/drawing/2014/main" id="{4B4B767A-0437-6496-C1FD-3F973AA18830}"/>
              </a:ext>
            </a:extLst>
          </p:cNvPr>
          <p:cNvPicPr>
            <a:picLocks noChangeAspect="1"/>
          </p:cNvPicPr>
          <p:nvPr/>
        </p:nvPicPr>
        <p:blipFill>
          <a:blip r:embed="rId3"/>
          <a:stretch>
            <a:fillRect/>
          </a:stretch>
        </p:blipFill>
        <p:spPr>
          <a:xfrm>
            <a:off x="276225" y="2039395"/>
            <a:ext cx="8328427" cy="4336784"/>
          </a:xfrm>
          <a:prstGeom prst="rect">
            <a:avLst/>
          </a:prstGeom>
        </p:spPr>
      </p:pic>
      <p:sp>
        <p:nvSpPr>
          <p:cNvPr id="9" name="TextBox 8">
            <a:extLst>
              <a:ext uri="{FF2B5EF4-FFF2-40B4-BE49-F238E27FC236}">
                <a16:creationId xmlns:a16="http://schemas.microsoft.com/office/drawing/2014/main" id="{226D6E47-1DEE-600D-A870-C7167200E295}"/>
              </a:ext>
            </a:extLst>
          </p:cNvPr>
          <p:cNvSpPr txBox="1"/>
          <p:nvPr/>
        </p:nvSpPr>
        <p:spPr>
          <a:xfrm>
            <a:off x="8724900" y="2039395"/>
            <a:ext cx="3333750"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2022 Chevy Silverado LTZ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Model: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CK18543-2022 SILVERADO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1500 LTD CREW CAB 4WD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40889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365125"/>
            <a:ext cx="10515600" cy="811619"/>
          </a:xfrm>
        </p:spPr>
        <p:txBody>
          <a:bodyPr/>
          <a:lstStyle/>
          <a:p>
            <a:pPr algn="ctr"/>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2605086" y="1150079"/>
            <a:ext cx="6981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Aftermarket Modification Influence on Driver Assist Systems</a:t>
            </a:r>
          </a:p>
        </p:txBody>
      </p:sp>
      <p:pic>
        <p:nvPicPr>
          <p:cNvPr id="8" name="Picture 7">
            <a:extLst>
              <a:ext uri="{FF2B5EF4-FFF2-40B4-BE49-F238E27FC236}">
                <a16:creationId xmlns:a16="http://schemas.microsoft.com/office/drawing/2014/main" id="{4B4B767A-0437-6496-C1FD-3F973AA18830}"/>
              </a:ext>
            </a:extLst>
          </p:cNvPr>
          <p:cNvPicPr>
            <a:picLocks noChangeAspect="1"/>
          </p:cNvPicPr>
          <p:nvPr/>
        </p:nvPicPr>
        <p:blipFill>
          <a:blip r:embed="rId3"/>
          <a:stretch>
            <a:fillRect/>
          </a:stretch>
        </p:blipFill>
        <p:spPr>
          <a:xfrm>
            <a:off x="-110120" y="2184509"/>
            <a:ext cx="6206118" cy="3231654"/>
          </a:xfrm>
          <a:prstGeom prst="rect">
            <a:avLst/>
          </a:prstGeom>
        </p:spPr>
      </p:pic>
      <p:sp>
        <p:nvSpPr>
          <p:cNvPr id="3" name="TextBox 2">
            <a:extLst>
              <a:ext uri="{FF2B5EF4-FFF2-40B4-BE49-F238E27FC236}">
                <a16:creationId xmlns:a16="http://schemas.microsoft.com/office/drawing/2014/main" id="{89B2BF2F-3C0B-D4CD-58F4-402E6808E06A}"/>
              </a:ext>
            </a:extLst>
          </p:cNvPr>
          <p:cNvSpPr txBox="1"/>
          <p:nvPr/>
        </p:nvSpPr>
        <p:spPr>
          <a:xfrm>
            <a:off x="6181724" y="2184509"/>
            <a:ext cx="6206119" cy="32316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Lucida Sans" panose="020B0602030504020204" pitchFamily="34" charset="0"/>
                <a:ea typeface="+mn-ea"/>
                <a:cs typeface="+mn-cs"/>
              </a:rPr>
              <a:t>Goal:  Compare &amp; Contrast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Time/Distance @ ADAS ALERT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Time/Distance @ ADAS ACTION</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Stock Vehicle</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2” Level kit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3.5” Lift kit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6” Lift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8186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Overview of Test Scenarios</a:t>
            </a:r>
          </a:p>
        </p:txBody>
      </p:sp>
      <p:pic>
        <p:nvPicPr>
          <p:cNvPr id="8" name="Picture 7">
            <a:extLst>
              <a:ext uri="{FF2B5EF4-FFF2-40B4-BE49-F238E27FC236}">
                <a16:creationId xmlns:a16="http://schemas.microsoft.com/office/drawing/2014/main" id="{4B4B767A-0437-6496-C1FD-3F973AA18830}"/>
              </a:ext>
            </a:extLst>
          </p:cNvPr>
          <p:cNvPicPr>
            <a:picLocks noChangeAspect="1"/>
          </p:cNvPicPr>
          <p:nvPr/>
        </p:nvPicPr>
        <p:blipFill>
          <a:blip r:embed="rId4"/>
          <a:stretch>
            <a:fillRect/>
          </a:stretch>
        </p:blipFill>
        <p:spPr>
          <a:xfrm>
            <a:off x="9496424" y="498244"/>
            <a:ext cx="2400300" cy="1249886"/>
          </a:xfrm>
          <a:prstGeom prst="rect">
            <a:avLst/>
          </a:prstGeom>
        </p:spPr>
      </p:pic>
      <p:sp>
        <p:nvSpPr>
          <p:cNvPr id="5" name="TextBox 4">
            <a:extLst>
              <a:ext uri="{FF2B5EF4-FFF2-40B4-BE49-F238E27FC236}">
                <a16:creationId xmlns:a16="http://schemas.microsoft.com/office/drawing/2014/main" id="{3E0F99B6-591D-2DDC-CDBE-989D4BD34F81}"/>
              </a:ext>
            </a:extLst>
          </p:cNvPr>
          <p:cNvSpPr txBox="1"/>
          <p:nvPr/>
        </p:nvSpPr>
        <p:spPr>
          <a:xfrm>
            <a:off x="804863" y="1805572"/>
            <a:ext cx="989171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Each of the four test configurations was assessed in a series of established ADAS testing scenarios extracted from NHTSA New Car Assessment Program (NCAP) to record performance. The tests included:</a:t>
            </a:r>
          </a:p>
        </p:txBody>
      </p:sp>
    </p:spTree>
    <p:extLst>
      <p:ext uri="{BB962C8B-B14F-4D97-AF65-F5344CB8AC3E}">
        <p14:creationId xmlns:p14="http://schemas.microsoft.com/office/powerpoint/2010/main" val="270412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Overview of Test Scenarios</a:t>
            </a:r>
          </a:p>
        </p:txBody>
      </p:sp>
      <p:pic>
        <p:nvPicPr>
          <p:cNvPr id="8" name="Picture 7">
            <a:extLst>
              <a:ext uri="{FF2B5EF4-FFF2-40B4-BE49-F238E27FC236}">
                <a16:creationId xmlns:a16="http://schemas.microsoft.com/office/drawing/2014/main" id="{4B4B767A-0437-6496-C1FD-3F973AA18830}"/>
              </a:ext>
            </a:extLst>
          </p:cNvPr>
          <p:cNvPicPr>
            <a:picLocks noChangeAspect="1"/>
          </p:cNvPicPr>
          <p:nvPr/>
        </p:nvPicPr>
        <p:blipFill>
          <a:blip r:embed="rId3"/>
          <a:stretch>
            <a:fillRect/>
          </a:stretch>
        </p:blipFill>
        <p:spPr>
          <a:xfrm>
            <a:off x="9496424" y="498244"/>
            <a:ext cx="2400300" cy="1249886"/>
          </a:xfrm>
          <a:prstGeom prst="rect">
            <a:avLst/>
          </a:prstGeom>
        </p:spPr>
      </p:pic>
      <p:sp>
        <p:nvSpPr>
          <p:cNvPr id="5" name="TextBox 4">
            <a:extLst>
              <a:ext uri="{FF2B5EF4-FFF2-40B4-BE49-F238E27FC236}">
                <a16:creationId xmlns:a16="http://schemas.microsoft.com/office/drawing/2014/main" id="{3E0F99B6-591D-2DDC-CDBE-989D4BD34F81}"/>
              </a:ext>
            </a:extLst>
          </p:cNvPr>
          <p:cNvSpPr txBox="1"/>
          <p:nvPr/>
        </p:nvSpPr>
        <p:spPr>
          <a:xfrm>
            <a:off x="804863" y="1805572"/>
            <a:ext cx="989171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Each of the four test configurations was assessed in a series of established ADAS testing scenarios extracted from NHTSA New Car Assessment Program (NCAP) to record performance. The tests included:</a:t>
            </a:r>
          </a:p>
        </p:txBody>
      </p:sp>
      <p:sp>
        <p:nvSpPr>
          <p:cNvPr id="7" name="Rectangle 2">
            <a:extLst>
              <a:ext uri="{FF2B5EF4-FFF2-40B4-BE49-F238E27FC236}">
                <a16:creationId xmlns:a16="http://schemas.microsoft.com/office/drawing/2014/main" id="{C7F50A3B-2365-36D0-6244-BA52DE6F8D35}"/>
              </a:ext>
            </a:extLst>
          </p:cNvPr>
          <p:cNvSpPr>
            <a:spLocks noChangeArrowheads="1"/>
          </p:cNvSpPr>
          <p:nvPr/>
        </p:nvSpPr>
        <p:spPr bwMode="auto">
          <a:xfrm>
            <a:off x="804863" y="2890637"/>
            <a:ext cx="8741496"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Char char="•"/>
              <a:tabLst>
                <a:tab pos="914400" algn="l"/>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Lane Departure Warning (LDW)</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For both left &amp; right lane departure</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NHTSA Lane Departure Warning system Confirmation Test, February 2013</a:t>
            </a: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Char char="•"/>
              <a:tabLst>
                <a:tab pos="914400" algn="l"/>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Lane Keep Support (LKS)</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NHTSA Lane Departure Warning System Confirmation Test, February 2013</a:t>
            </a: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Char char="•"/>
              <a:tabLst>
                <a:tab pos="914400" algn="l"/>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Crash Imminent Braking (CIB) = Automatic Emergency Braking </a:t>
            </a:r>
            <a:r>
              <a:rPr kumimoji="0" lang="en-US" altLang="en-US" sz="1400" b="1" i="0" u="none" strike="noStrike" kern="1200" cap="none" spc="0" normalizeH="0" baseline="0" noProof="0" dirty="0">
                <a:ln>
                  <a:noFill/>
                </a:ln>
                <a:solidFill>
                  <a:srgbClr val="00B0F0"/>
                </a:solidFill>
                <a:effectLst/>
                <a:uLnTx/>
                <a:uFillTx/>
                <a:latin typeface="Arial" panose="020B0604020202020204" pitchFamily="34" charset="0"/>
                <a:ea typeface="Times New Roman" panose="02020603050405020304" pitchFamily="18" charset="0"/>
                <a:cs typeface="+mn-cs"/>
              </a:rPr>
              <a:t>(AEB)</a:t>
            </a:r>
            <a:endParaRPr kumimoji="0" lang="en-US" altLang="en-US" sz="14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NHTSA Crash Imminent Brake System Performance Evaluation for the New Car Assessment Program October 2015</a:t>
            </a: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Char char="•"/>
              <a:tabLst>
                <a:tab pos="914400" algn="l"/>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Traffic Jam Assist (TJA)</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NHTSA Traffic Jam Assist System Confirmation Test (Working Draft) July 2019</a:t>
            </a: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Char char="•"/>
              <a:tabLst>
                <a:tab pos="914400" algn="l"/>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Blind Spot Detection (BSD)</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NHTSA Blind Spot Detection System Confirmation Test (Working Draft) May 2020</a:t>
            </a:r>
            <a:endPar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Char char="•"/>
              <a:tabLst>
                <a:tab pos="914400" algn="l"/>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Rear Cross Traffic Alert (RCTA)</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tab pos="914400" algn="l"/>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Custom test procedure, set-up as below, with concept from similar global tests  – i.e. </a:t>
            </a:r>
            <a:r>
              <a:rPr kumimoji="0" lang="en-US" altLang="en-US" sz="12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EuroNCAP</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or similar procedur</a:t>
            </a:r>
            <a:r>
              <a:rPr kumimoji="0" lang="en-US" altLang="en-US" sz="1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 </a:t>
            </a:r>
            <a:endParaRPr kumimoji="0" lang="en-US" alt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4195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Nomenclature standardization:</a:t>
            </a:r>
          </a:p>
        </p:txBody>
      </p:sp>
      <p:pic>
        <p:nvPicPr>
          <p:cNvPr id="8" name="Picture 7">
            <a:extLst>
              <a:ext uri="{FF2B5EF4-FFF2-40B4-BE49-F238E27FC236}">
                <a16:creationId xmlns:a16="http://schemas.microsoft.com/office/drawing/2014/main" id="{4B4B767A-0437-6496-C1FD-3F973AA18830}"/>
              </a:ext>
            </a:extLst>
          </p:cNvPr>
          <p:cNvPicPr>
            <a:picLocks noChangeAspect="1"/>
          </p:cNvPicPr>
          <p:nvPr/>
        </p:nvPicPr>
        <p:blipFill>
          <a:blip r:embed="rId3"/>
          <a:stretch>
            <a:fillRect/>
          </a:stretch>
        </p:blipFill>
        <p:spPr>
          <a:xfrm>
            <a:off x="9496424" y="498244"/>
            <a:ext cx="2400300" cy="1249886"/>
          </a:xfrm>
          <a:prstGeom prst="rect">
            <a:avLst/>
          </a:prstGeom>
        </p:spPr>
      </p:pic>
      <p:pic>
        <p:nvPicPr>
          <p:cNvPr id="3" name="Picture 2">
            <a:extLst>
              <a:ext uri="{FF2B5EF4-FFF2-40B4-BE49-F238E27FC236}">
                <a16:creationId xmlns:a16="http://schemas.microsoft.com/office/drawing/2014/main" id="{E9A54D01-E3D5-7EB9-619F-378973278412}"/>
              </a:ext>
            </a:extLst>
          </p:cNvPr>
          <p:cNvPicPr>
            <a:picLocks noChangeAspect="1"/>
          </p:cNvPicPr>
          <p:nvPr/>
        </p:nvPicPr>
        <p:blipFill>
          <a:blip r:embed="rId4"/>
          <a:stretch>
            <a:fillRect/>
          </a:stretch>
        </p:blipFill>
        <p:spPr>
          <a:xfrm>
            <a:off x="2087530" y="1981201"/>
            <a:ext cx="7293202" cy="4695824"/>
          </a:xfrm>
          <a:prstGeom prst="rect">
            <a:avLst/>
          </a:prstGeom>
        </p:spPr>
      </p:pic>
    </p:spTree>
    <p:extLst>
      <p:ext uri="{BB962C8B-B14F-4D97-AF65-F5344CB8AC3E}">
        <p14:creationId xmlns:p14="http://schemas.microsoft.com/office/powerpoint/2010/main" val="932564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SEMA Modified Truck ADAS Research</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04863" y="1506022"/>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Testing Summary</a:t>
            </a:r>
          </a:p>
        </p:txBody>
      </p:sp>
      <p:pic>
        <p:nvPicPr>
          <p:cNvPr id="8" name="Picture 7">
            <a:extLst>
              <a:ext uri="{FF2B5EF4-FFF2-40B4-BE49-F238E27FC236}">
                <a16:creationId xmlns:a16="http://schemas.microsoft.com/office/drawing/2014/main" id="{4B4B767A-0437-6496-C1FD-3F973AA18830}"/>
              </a:ext>
            </a:extLst>
          </p:cNvPr>
          <p:cNvPicPr>
            <a:picLocks noChangeAspect="1"/>
          </p:cNvPicPr>
          <p:nvPr/>
        </p:nvPicPr>
        <p:blipFill>
          <a:blip r:embed="rId3"/>
          <a:stretch>
            <a:fillRect/>
          </a:stretch>
        </p:blipFill>
        <p:spPr>
          <a:xfrm>
            <a:off x="9496424" y="498244"/>
            <a:ext cx="2400300" cy="1249886"/>
          </a:xfrm>
          <a:prstGeom prst="rect">
            <a:avLst/>
          </a:prstGeom>
        </p:spPr>
      </p:pic>
      <p:sp>
        <p:nvSpPr>
          <p:cNvPr id="5" name="TextBox 4">
            <a:extLst>
              <a:ext uri="{FF2B5EF4-FFF2-40B4-BE49-F238E27FC236}">
                <a16:creationId xmlns:a16="http://schemas.microsoft.com/office/drawing/2014/main" id="{3E0F99B6-591D-2DDC-CDBE-989D4BD34F81}"/>
              </a:ext>
            </a:extLst>
          </p:cNvPr>
          <p:cNvSpPr txBox="1"/>
          <p:nvPr/>
        </p:nvSpPr>
        <p:spPr>
          <a:xfrm>
            <a:off x="804863" y="1805572"/>
            <a:ext cx="10416512"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For the tests completed, the different modifications assessed exhibited acceptable behavior with variations occurring only in the spread of the data, but do not rise to the level of a systemic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Per the NCAP </a:t>
            </a:r>
            <a:r>
              <a:rPr kumimoji="0" lang="en-US" altLang="en-US"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Performance Evaluation &amp; Confirmation Tests </a:t>
            </a:r>
            <a:r>
              <a:rPr kumimoji="0" lang="en-US" sz="1800" b="0" i="0" u="none" strike="noStrike" kern="1200" cap="none" spc="0" normalizeH="0" baseline="0" noProof="0" dirty="0">
                <a:ln>
                  <a:noFill/>
                </a:ln>
                <a:solidFill>
                  <a:prstClr val="black"/>
                </a:solidFill>
                <a:effectLst/>
                <a:uLnTx/>
                <a:uFillTx/>
                <a:latin typeface="Lucida Sans"/>
                <a:ea typeface="+mn-ea"/>
                <a:cs typeface="+mn-cs"/>
              </a:rPr>
              <a:t>criteria the variation is acceptable.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Next 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Results:  Virtual Education Session September 14</a:t>
            </a:r>
            <a:r>
              <a:rPr kumimoji="0" lang="en-US" sz="1800" b="0" i="0" u="none" strike="noStrike" kern="1200" cap="none" spc="0" normalizeH="0" baseline="30000" noProof="0" dirty="0">
                <a:ln>
                  <a:noFill/>
                </a:ln>
                <a:solidFill>
                  <a:prstClr val="black"/>
                </a:solidFill>
                <a:effectLst/>
                <a:uLnTx/>
                <a:uFillTx/>
                <a:latin typeface="Lucida Sans"/>
                <a:ea typeface="+mn-ea"/>
                <a:cs typeface="+mn-cs"/>
              </a:rPr>
              <a:t>th</a:t>
            </a:r>
            <a:r>
              <a:rPr kumimoji="0" lang="en-US" sz="1800" b="0" i="0" u="none" strike="noStrike" kern="1200" cap="none" spc="0" normalizeH="0" baseline="0" noProof="0" dirty="0">
                <a:ln>
                  <a:noFill/>
                </a:ln>
                <a:solidFill>
                  <a:prstClr val="black"/>
                </a:solidFill>
                <a:effectLst/>
                <a:uLnTx/>
                <a:uFillTx/>
                <a:latin typeface="Lucida Sans"/>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rPr>
              <a:t>Detailed Results:  SEMA Show White Paper, October 31-November 4th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Disclaimer:  The results is for the specific 2022 Chevy Silverado LTZ vehicle used in the SEMA Garage research and the aforementioned modifications ONLY and shall not be construed to indicate ANY future results for any other vehicle or modification.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p:txBody>
      </p:sp>
    </p:spTree>
    <p:extLst>
      <p:ext uri="{BB962C8B-B14F-4D97-AF65-F5344CB8AC3E}">
        <p14:creationId xmlns:p14="http://schemas.microsoft.com/office/powerpoint/2010/main" val="3059256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838199" y="1436240"/>
            <a:ext cx="815340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National Highway Traffic Safety Administration (NHTSA), Department of Transportation (DOT).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Notice of proposed rulemaking (NPRM).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Publication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06/13/2023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This NPRM proposes to adopt a new Federal Motor Vehicle Safety Standard to require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automatic emergency braking (AEB), </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including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pedestrian AEB (PAEB), </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systems on light vehicles.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2551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838199" y="1455290"/>
            <a:ext cx="802005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National Highway Traffic Safety Administration (NHTSA), Department of Transportation (DOT).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Notice of proposed rulemaking (NPRM).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Publication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06/13/2023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This NPRM proposes to adopt a new Federal Motor Vehicle Safety Standard to require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automatic emergency braking (AEB), </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including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pedestrian AEB (PAEB), </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systems on light vehicles.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hlinkClick r:id="rId3"/>
              </a:rPr>
              <a:t>Federal Register :: Federal Motor Vehicle Safety Standards: Automatic Emergency Braking Systems for Light Vehicles</a:t>
            </a: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50AF0DAE-F513-6360-CF30-973A825DAD81}"/>
              </a:ext>
            </a:extLst>
          </p:cNvPr>
          <p:cNvPicPr>
            <a:picLocks noChangeAspect="1"/>
          </p:cNvPicPr>
          <p:nvPr/>
        </p:nvPicPr>
        <p:blipFill>
          <a:blip r:embed="rId4"/>
          <a:stretch>
            <a:fillRect/>
          </a:stretch>
        </p:blipFill>
        <p:spPr>
          <a:xfrm>
            <a:off x="5772146" y="2120800"/>
            <a:ext cx="6105529" cy="2357622"/>
          </a:xfrm>
          <a:prstGeom prst="rect">
            <a:avLst/>
          </a:prstGeom>
        </p:spPr>
      </p:pic>
    </p:spTree>
    <p:extLst>
      <p:ext uri="{BB962C8B-B14F-4D97-AF65-F5344CB8AC3E}">
        <p14:creationId xmlns:p14="http://schemas.microsoft.com/office/powerpoint/2010/main" val="1648643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838199" y="1436240"/>
            <a:ext cx="8520499"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National Highway Traffic Safety Administration (NHTSA), Department of Transportation (DOT).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Notice of proposed rulemaking (NPRM).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Publication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06/13/2023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DOCUMENT LINKS: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3"/>
              </a:rPr>
              <a:t>https://www.govinfo.gov/content/pkg/FR-2023-06-13/pdf/2023-11863.pdf</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a:ea typeface="+mn-ea"/>
                <a:cs typeface="+mn-cs"/>
                <a:hlinkClick r:id="rId4"/>
              </a:rPr>
              <a:t>Automatic Emergency Braking Systems | Notice of Proposed Rulemaking (nhtsa.gov)</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C32318C-54C7-0598-8491-AD1386903DA8}"/>
              </a:ext>
            </a:extLst>
          </p:cNvPr>
          <p:cNvPicPr>
            <a:picLocks noChangeAspect="1"/>
          </p:cNvPicPr>
          <p:nvPr/>
        </p:nvPicPr>
        <p:blipFill>
          <a:blip r:embed="rId5"/>
          <a:stretch>
            <a:fillRect/>
          </a:stretch>
        </p:blipFill>
        <p:spPr>
          <a:xfrm>
            <a:off x="8720166" y="2006602"/>
            <a:ext cx="3347328" cy="3089274"/>
          </a:xfrm>
          <a:prstGeom prst="rect">
            <a:avLst/>
          </a:prstGeom>
        </p:spPr>
      </p:pic>
      <p:sp>
        <p:nvSpPr>
          <p:cNvPr id="5" name="TextBox 4">
            <a:extLst>
              <a:ext uri="{FF2B5EF4-FFF2-40B4-BE49-F238E27FC236}">
                <a16:creationId xmlns:a16="http://schemas.microsoft.com/office/drawing/2014/main" id="{F055E895-21F5-CDE2-D68F-7F7A97FF3806}"/>
              </a:ext>
            </a:extLst>
          </p:cNvPr>
          <p:cNvSpPr txBox="1"/>
          <p:nvPr/>
        </p:nvSpPr>
        <p:spPr>
          <a:xfrm>
            <a:off x="9358699" y="1628776"/>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SEMA Silverado</a:t>
            </a:r>
          </a:p>
        </p:txBody>
      </p:sp>
    </p:spTree>
    <p:extLst>
      <p:ext uri="{BB962C8B-B14F-4D97-AF65-F5344CB8AC3E}">
        <p14:creationId xmlns:p14="http://schemas.microsoft.com/office/powerpoint/2010/main" val="1439728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838199" y="1436240"/>
            <a:ext cx="1122997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PROPOSED COMPLIANCE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Vehicles manufactured on or after September 1,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 years after the publication date of a final rule</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would be required to meet all requirements. Vehicles manufactured on or after September 1,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years after the publication date of a final rule</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but before September 1, four years after the publication date of a final rule, would be required to meet all requirements except that lower speed PAEB performance test requirements specified in S5(b) would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Small-volume manufacturers, final-stage manufacturers, and </a:t>
            </a:r>
            <a:r>
              <a:rPr kumimoji="0" lang="en-US" sz="18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rPr>
              <a:t>alterers</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would be provided an additional year (added to those above) to meet the requirements of the final rule.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Early compliance is permitted but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4FCB517-12C9-05DE-1AA6-1AAFDCCE73D1}"/>
              </a:ext>
            </a:extLst>
          </p:cNvPr>
          <p:cNvSpPr txBox="1"/>
          <p:nvPr/>
        </p:nvSpPr>
        <p:spPr>
          <a:xfrm>
            <a:off x="838197" y="5421760"/>
            <a:ext cx="1008697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a:ea typeface="+mn-ea"/>
                <a:cs typeface="+mn-cs"/>
                <a:hlinkClick r:id="rId4"/>
              </a:rPr>
              <a:t>Federal Register :: Federal Motor Vehicle Safety Standards: Automatic Emergency Braking Systems for Light Vehicles</a:t>
            </a: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p:txBody>
      </p:sp>
    </p:spTree>
    <p:extLst>
      <p:ext uri="{BB962C8B-B14F-4D97-AF65-F5344CB8AC3E}">
        <p14:creationId xmlns:p14="http://schemas.microsoft.com/office/powerpoint/2010/main" val="179469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101</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vehicle components make-up ADAS?</a:t>
            </a:r>
          </a:p>
        </p:txBody>
      </p:sp>
      <p:pic>
        <p:nvPicPr>
          <p:cNvPr id="3" name="Picture 2">
            <a:extLst>
              <a:ext uri="{FF2B5EF4-FFF2-40B4-BE49-F238E27FC236}">
                <a16:creationId xmlns:a16="http://schemas.microsoft.com/office/drawing/2014/main" id="{9F8F4417-A83A-35EA-5D3C-F95407A31926}"/>
              </a:ext>
            </a:extLst>
          </p:cNvPr>
          <p:cNvPicPr>
            <a:picLocks noChangeAspect="1"/>
          </p:cNvPicPr>
          <p:nvPr/>
        </p:nvPicPr>
        <p:blipFill>
          <a:blip r:embed="rId4"/>
          <a:stretch>
            <a:fillRect/>
          </a:stretch>
        </p:blipFill>
        <p:spPr>
          <a:xfrm>
            <a:off x="2273476" y="1994348"/>
            <a:ext cx="7645047" cy="4298053"/>
          </a:xfrm>
          <a:prstGeom prst="rect">
            <a:avLst/>
          </a:prstGeom>
        </p:spPr>
      </p:pic>
    </p:spTree>
    <p:extLst>
      <p:ext uri="{BB962C8B-B14F-4D97-AF65-F5344CB8AC3E}">
        <p14:creationId xmlns:p14="http://schemas.microsoft.com/office/powerpoint/2010/main" val="2378165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838199" y="1436240"/>
            <a:ext cx="11229975"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ADAS Stakeholders - Who has Overall ADAS System Responsibility for the vehicle?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Glass companies</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Collision repair shops</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Aftermarket Parts Manufacturer</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Aftermarket Installer</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OEM’s / Tier 1 OEM Suppliers</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State / Federal Legislators - legislation</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Insurance companies</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ADAS recalibration centers</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IAM calibration equipment manufactures</a:t>
            </a:r>
          </a:p>
          <a:p>
            <a:pPr marL="1257300" marR="0" lvl="2"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Consumer….</a:t>
            </a:r>
            <a:endParaRPr kumimoji="0" lang="en-US" sz="1800" b="1" i="0" u="none" strike="noStrike" kern="1200" cap="none" spc="0" normalizeH="0" baseline="0" noProof="0" dirty="0">
              <a:ln>
                <a:noFill/>
              </a:ln>
              <a:solidFill>
                <a:srgbClr val="00B0F0"/>
              </a:solidFill>
              <a:effectLst/>
              <a:uLnTx/>
              <a:uFillTx/>
              <a:latin typeface="Lucida Sans" panose="020B0602030504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8046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238125" y="1436240"/>
            <a:ext cx="121062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does it mean to CIC?</a:t>
            </a: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5011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238125" y="1436240"/>
            <a:ext cx="1210627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does it mean to CIC?…..TBD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Similar Precedence’s:  TPMS, Backup Camera, Electronic Stability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3"/>
              </a:rPr>
              <a:t>https://www.nhtsa.gov/sites/nhtsa.gov/files/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tpms</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3"/>
              </a:rPr>
              <a:t>finalrule.pdf</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4"/>
              </a:rPr>
              <a:t>https://www.transportation.gov/briefing-room/nhtsa-announces-final-rule-requiring-rear-visibility-technology</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5"/>
              </a:rPr>
              <a:t>https://www.nhtsa.gov/sites/nhtsa.gov/files/fmvss/ESC_FR_03_2007_0.pdf</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1498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NHTSA Update (Automatic Emergency Braking)</a:t>
            </a:r>
          </a:p>
        </p:txBody>
      </p:sp>
      <p:sp>
        <p:nvSpPr>
          <p:cNvPr id="6" name="TextBox 5">
            <a:extLst>
              <a:ext uri="{FF2B5EF4-FFF2-40B4-BE49-F238E27FC236}">
                <a16:creationId xmlns:a16="http://schemas.microsoft.com/office/drawing/2014/main" id="{A6CF9BA2-D66F-038F-F906-432D59D98563}"/>
              </a:ext>
            </a:extLst>
          </p:cNvPr>
          <p:cNvSpPr txBox="1"/>
          <p:nvPr/>
        </p:nvSpPr>
        <p:spPr>
          <a:xfrm>
            <a:off x="238125" y="1436240"/>
            <a:ext cx="1210627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does it mean to CIC?…..TBD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Similar Precedence’s:  TPMS, Backup Camera, Electronic Stability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3"/>
              </a:rPr>
              <a:t>https://www.nhtsa.gov/sites/nhtsa.gov/files/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tpms</a:t>
            </a: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3"/>
              </a:rPr>
              <a:t>finalrule.pdf</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4"/>
              </a:rPr>
              <a:t>https://www.transportation.gov/briefing-room/nhtsa-announces-final-rule-requiring-rear-visibility-technology</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5"/>
              </a:rPr>
              <a:t>https://www.nhtsa.gov/sites/nhtsa.gov/files/fmvss/ESC_FR_03_2007_0.pdf</a:t>
            </a: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pic>
        <p:nvPicPr>
          <p:cNvPr id="2050" name="Picture 2">
            <a:extLst>
              <a:ext uri="{FF2B5EF4-FFF2-40B4-BE49-F238E27FC236}">
                <a16:creationId xmlns:a16="http://schemas.microsoft.com/office/drawing/2014/main" id="{00D78679-0B34-6627-3377-0B004997D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489" y="3971925"/>
            <a:ext cx="142338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9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A64-0EC2-E036-82F9-A3F282605AB5}"/>
              </a:ext>
            </a:extLst>
          </p:cNvPr>
          <p:cNvSpPr>
            <a:spLocks noGrp="1"/>
          </p:cNvSpPr>
          <p:nvPr>
            <p:ph type="ctrTitle"/>
          </p:nvPr>
        </p:nvSpPr>
        <p:spPr>
          <a:xfrm>
            <a:off x="704850" y="1333500"/>
            <a:ext cx="10782300" cy="1767322"/>
          </a:xfrm>
        </p:spPr>
        <p:txBody>
          <a:bodyPr>
            <a:normAutofit/>
          </a:bodyPr>
          <a:lstStyle/>
          <a:p>
            <a:r>
              <a:rPr lang="en-US" sz="4400" dirty="0">
                <a:solidFill>
                  <a:srgbClr val="002366"/>
                </a:solidFill>
              </a:rPr>
              <a:t>Progression of ADAS safety systems…now and into the Future</a:t>
            </a:r>
          </a:p>
        </p:txBody>
      </p:sp>
      <p:sp>
        <p:nvSpPr>
          <p:cNvPr id="4" name="Subtitle 2">
            <a:extLst>
              <a:ext uri="{FF2B5EF4-FFF2-40B4-BE49-F238E27FC236}">
                <a16:creationId xmlns:a16="http://schemas.microsoft.com/office/drawing/2014/main" id="{458E1E6C-E64C-B163-39DA-AACD64889816}"/>
              </a:ext>
            </a:extLst>
          </p:cNvPr>
          <p:cNvSpPr txBox="1">
            <a:spLocks/>
          </p:cNvSpPr>
          <p:nvPr/>
        </p:nvSpPr>
        <p:spPr>
          <a:xfrm>
            <a:off x="1676400" y="3524251"/>
            <a:ext cx="8686800" cy="26955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002366"/>
                </a:solidFill>
                <a:effectLst/>
                <a:uLnTx/>
                <a:uFillTx/>
                <a:latin typeface="Anton" pitchFamily="2" charset="0"/>
              </a:rPr>
              <a:t>Q&amp;A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b="1" dirty="0">
                <a:solidFill>
                  <a:srgbClr val="002366"/>
                </a:solidFill>
                <a:latin typeface="Anton" pitchFamily="2" charset="0"/>
              </a:rPr>
              <a:t>Panel Discussion</a:t>
            </a:r>
            <a:endParaRPr kumimoji="0" lang="en-US" sz="7200" b="1" i="0" u="none" strike="noStrike" kern="1200" cap="none" spc="0" normalizeH="0" baseline="0" noProof="0" dirty="0">
              <a:ln>
                <a:noFill/>
              </a:ln>
              <a:solidFill>
                <a:srgbClr val="002366"/>
              </a:solidFill>
              <a:effectLst/>
              <a:uLnTx/>
              <a:uFillTx/>
              <a:latin typeface="Anton" pitchFamily="2" charset="0"/>
            </a:endParaRPr>
          </a:p>
        </p:txBody>
      </p:sp>
    </p:spTree>
    <p:extLst>
      <p:ext uri="{BB962C8B-B14F-4D97-AF65-F5344CB8AC3E}">
        <p14:creationId xmlns:p14="http://schemas.microsoft.com/office/powerpoint/2010/main" val="1270244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a:xfrm>
            <a:off x="838200" y="365125"/>
            <a:ext cx="10515600" cy="1941847"/>
          </a:xfrm>
        </p:spPr>
        <p:txBody>
          <a:bodyPr/>
          <a:lstStyle/>
          <a:p>
            <a:r>
              <a:rPr lang="en-US" sz="4400" dirty="0">
                <a:solidFill>
                  <a:srgbClr val="002366"/>
                </a:solidFill>
              </a:rPr>
              <a:t>Audience Response Question:</a:t>
            </a:r>
            <a:br>
              <a:rPr lang="en-US" sz="4400" b="1" dirty="0">
                <a:solidFill>
                  <a:srgbClr val="002366"/>
                </a:solidFill>
              </a:rPr>
            </a:br>
            <a:r>
              <a:rPr lang="en-US" sz="4400" dirty="0">
                <a:solidFill>
                  <a:srgbClr val="002366"/>
                </a:solidFill>
              </a:rPr>
              <a:t>What Future ET Topics would interest you most (vote for up to 4)</a:t>
            </a:r>
            <a:endParaRPr lang="en-US" dirty="0">
              <a:solidFill>
                <a:srgbClr val="002366"/>
              </a:solidFill>
            </a:endParaRPr>
          </a:p>
        </p:txBody>
      </p:sp>
      <p:sp>
        <p:nvSpPr>
          <p:cNvPr id="3" name="Content Placeholder 2">
            <a:extLst>
              <a:ext uri="{FF2B5EF4-FFF2-40B4-BE49-F238E27FC236}">
                <a16:creationId xmlns:a16="http://schemas.microsoft.com/office/drawing/2014/main" id="{476D97B1-2C5B-3E00-33E9-6188931A41C3}"/>
              </a:ext>
            </a:extLst>
          </p:cNvPr>
          <p:cNvSpPr>
            <a:spLocks noGrp="1"/>
          </p:cNvSpPr>
          <p:nvPr>
            <p:ph idx="1"/>
          </p:nvPr>
        </p:nvSpPr>
        <p:spPr>
          <a:xfrm>
            <a:off x="296411" y="2410390"/>
            <a:ext cx="5799589" cy="3987436"/>
          </a:xfrm>
        </p:spPr>
        <p:txBody>
          <a:bodyPr>
            <a:normAutofit fontScale="55000" lnSpcReduction="20000"/>
          </a:bodyPr>
          <a:lstStyle/>
          <a:p>
            <a:pPr marL="514350" indent="-514350">
              <a:lnSpc>
                <a:spcPct val="120000"/>
              </a:lnSpc>
              <a:buFont typeface="+mj-lt"/>
              <a:buAutoNum type="arabicPeriod"/>
            </a:pPr>
            <a:r>
              <a:rPr lang="en-US" b="1" dirty="0">
                <a:latin typeface="Lucida Sans" panose="020B0602030504020204" pitchFamily="34" charset="0"/>
              </a:rPr>
              <a:t>Estimating Technologies (AI)</a:t>
            </a:r>
          </a:p>
          <a:p>
            <a:pPr marL="514350" indent="-514350">
              <a:lnSpc>
                <a:spcPct val="120000"/>
              </a:lnSpc>
              <a:buFont typeface="+mj-lt"/>
              <a:buAutoNum type="arabicPeriod"/>
            </a:pPr>
            <a:r>
              <a:rPr lang="en-US" b="1" dirty="0">
                <a:latin typeface="Lucida Sans" panose="020B0602030504020204" pitchFamily="34" charset="0"/>
              </a:rPr>
              <a:t>Updated Scanning and Diagnostic methods /tools</a:t>
            </a:r>
          </a:p>
          <a:p>
            <a:pPr marL="514350" indent="-514350">
              <a:lnSpc>
                <a:spcPct val="120000"/>
              </a:lnSpc>
              <a:buFont typeface="+mj-lt"/>
              <a:buAutoNum type="arabicPeriod"/>
            </a:pPr>
            <a:r>
              <a:rPr lang="en-US" b="1" dirty="0">
                <a:latin typeface="Lucida Sans" panose="020B0602030504020204" pitchFamily="34" charset="0"/>
              </a:rPr>
              <a:t>Vehicle Cybersecurity</a:t>
            </a:r>
          </a:p>
          <a:p>
            <a:pPr marL="514350" indent="-514350">
              <a:lnSpc>
                <a:spcPct val="120000"/>
              </a:lnSpc>
              <a:buFont typeface="+mj-lt"/>
              <a:buAutoNum type="arabicPeriod"/>
            </a:pPr>
            <a:r>
              <a:rPr lang="en-US" b="1" dirty="0">
                <a:latin typeface="Lucida Sans" panose="020B0602030504020204" pitchFamily="34" charset="0"/>
              </a:rPr>
              <a:t>Policies/Regulations effecting new technologies</a:t>
            </a:r>
          </a:p>
          <a:p>
            <a:pPr marL="514350" indent="-514350">
              <a:lnSpc>
                <a:spcPct val="120000"/>
              </a:lnSpc>
              <a:buFont typeface="+mj-lt"/>
              <a:buAutoNum type="arabicPeriod"/>
            </a:pPr>
            <a:r>
              <a:rPr lang="en-US" b="1" dirty="0">
                <a:latin typeface="Lucida Sans" panose="020B0602030504020204" pitchFamily="34" charset="0"/>
              </a:rPr>
              <a:t>Service/repair information updates</a:t>
            </a:r>
          </a:p>
          <a:p>
            <a:pPr marL="514350" indent="-514350">
              <a:lnSpc>
                <a:spcPct val="120000"/>
              </a:lnSpc>
              <a:buFont typeface="+mj-lt"/>
              <a:buAutoNum type="arabicPeriod"/>
            </a:pPr>
            <a:r>
              <a:rPr lang="en-US" b="1" dirty="0">
                <a:latin typeface="Lucida Sans" panose="020B0602030504020204" pitchFamily="34" charset="0"/>
              </a:rPr>
              <a:t>Over the air updates </a:t>
            </a:r>
          </a:p>
          <a:p>
            <a:pPr marL="514350" indent="-514350">
              <a:lnSpc>
                <a:spcPct val="120000"/>
              </a:lnSpc>
              <a:buFont typeface="+mj-lt"/>
              <a:buAutoNum type="arabicPeriod"/>
            </a:pPr>
            <a:r>
              <a:rPr lang="en-US" b="1" dirty="0">
                <a:latin typeface="Lucida Sans" panose="020B0602030504020204" pitchFamily="34" charset="0"/>
              </a:rPr>
              <a:t>Vehicle build data/records/blockchain</a:t>
            </a:r>
          </a:p>
          <a:p>
            <a:pPr marL="514350" indent="-514350">
              <a:lnSpc>
                <a:spcPct val="120000"/>
              </a:lnSpc>
              <a:buFont typeface="+mj-lt"/>
              <a:buAutoNum type="arabicPeriod"/>
            </a:pPr>
            <a:r>
              <a:rPr lang="en-US" b="1" dirty="0">
                <a:latin typeface="Lucida Sans" panose="020B0602030504020204" pitchFamily="34" charset="0"/>
              </a:rPr>
              <a:t>Infotainment/vehicle integration apps (Google/Apple/Microsoft)</a:t>
            </a:r>
          </a:p>
          <a:p>
            <a:pPr marL="514350" indent="-514350">
              <a:lnSpc>
                <a:spcPct val="120000"/>
              </a:lnSpc>
              <a:buFont typeface="+mj-lt"/>
              <a:buAutoNum type="arabicPeriod"/>
            </a:pPr>
            <a:r>
              <a:rPr lang="en-US" b="1" dirty="0">
                <a:latin typeface="Lucida Sans" panose="020B0602030504020204" pitchFamily="34" charset="0"/>
              </a:rPr>
              <a:t>EV diagnostic strategies</a:t>
            </a:r>
          </a:p>
          <a:p>
            <a:pPr marL="514350" indent="-514350">
              <a:lnSpc>
                <a:spcPct val="120000"/>
              </a:lnSpc>
              <a:buFont typeface="+mj-lt"/>
              <a:buAutoNum type="arabicPeriod"/>
            </a:pPr>
            <a:r>
              <a:rPr lang="en-US" b="1" dirty="0">
                <a:latin typeface="Lucida Sans" panose="020B0602030504020204" pitchFamily="34" charset="0"/>
              </a:rPr>
              <a:t>Subscription based vehicle features</a:t>
            </a:r>
          </a:p>
          <a:p>
            <a:pPr marL="514350" indent="-514350">
              <a:lnSpc>
                <a:spcPct val="120000"/>
              </a:lnSpc>
              <a:buFont typeface="+mj-lt"/>
              <a:buAutoNum type="arabicPeriod"/>
            </a:pPr>
            <a:endParaRPr lang="en-US" b="1" dirty="0">
              <a:latin typeface="Lucida Sans" panose="020B0602030504020204" pitchFamily="34" charset="0"/>
            </a:endParaRPr>
          </a:p>
          <a:p>
            <a:pPr marL="514350" indent="-514350">
              <a:lnSpc>
                <a:spcPct val="120000"/>
              </a:lnSpc>
              <a:buFont typeface="+mj-lt"/>
              <a:buAutoNum type="arabicPeriod"/>
            </a:pPr>
            <a:endParaRPr lang="en-US" b="1" dirty="0">
              <a:latin typeface="Lucida Sans" panose="020B0602030504020204" pitchFamily="34" charset="0"/>
            </a:endParaRPr>
          </a:p>
          <a:p>
            <a:pPr marL="514350" indent="-514350">
              <a:lnSpc>
                <a:spcPct val="120000"/>
              </a:lnSpc>
              <a:buFont typeface="+mj-lt"/>
              <a:buAutoNum type="arabicPeriod"/>
            </a:pPr>
            <a:endParaRPr lang="en-US" b="1" dirty="0">
              <a:latin typeface="Lucida Sans" panose="020B0602030504020204" pitchFamily="34" charset="0"/>
            </a:endParaRPr>
          </a:p>
          <a:p>
            <a:pPr marL="514350" indent="-514350">
              <a:lnSpc>
                <a:spcPct val="120000"/>
              </a:lnSpc>
              <a:buFont typeface="+mj-lt"/>
              <a:buAutoNum type="arabicPeriod"/>
            </a:pPr>
            <a:endParaRPr lang="en-US" b="1" dirty="0">
              <a:latin typeface="Lucida Sans" panose="020B0602030504020204" pitchFamily="34" charset="0"/>
            </a:endParaRPr>
          </a:p>
          <a:p>
            <a:pPr marL="514350" indent="-514350">
              <a:lnSpc>
                <a:spcPct val="120000"/>
              </a:lnSpc>
              <a:buFont typeface="+mj-lt"/>
              <a:buAutoNum type="arabicPeriod"/>
            </a:pPr>
            <a:endParaRPr lang="en-US" b="1" dirty="0">
              <a:latin typeface="Lucida Sans" panose="020B0602030504020204" pitchFamily="34" charset="0"/>
            </a:endParaRPr>
          </a:p>
          <a:p>
            <a:pPr marL="514350" indent="-514350">
              <a:lnSpc>
                <a:spcPct val="120000"/>
              </a:lnSpc>
              <a:buFont typeface="+mj-lt"/>
              <a:buAutoNum type="arabicPeriod"/>
            </a:pPr>
            <a:endParaRPr lang="en-US" b="1" dirty="0">
              <a:latin typeface="Lucida Sans" panose="020B0602030504020204" pitchFamily="34" charset="0"/>
            </a:endParaRPr>
          </a:p>
          <a:p>
            <a:pPr marL="514350" indent="-514350">
              <a:lnSpc>
                <a:spcPct val="120000"/>
              </a:lnSpc>
              <a:buFont typeface="+mj-lt"/>
              <a:buAutoNum type="arabicPeriod"/>
            </a:pPr>
            <a:endParaRPr lang="en-US" b="1" dirty="0"/>
          </a:p>
          <a:p>
            <a:endParaRPr lang="en-US" dirty="0"/>
          </a:p>
        </p:txBody>
      </p:sp>
      <p:sp>
        <p:nvSpPr>
          <p:cNvPr id="5" name="TextBox 4">
            <a:extLst>
              <a:ext uri="{FF2B5EF4-FFF2-40B4-BE49-F238E27FC236}">
                <a16:creationId xmlns:a16="http://schemas.microsoft.com/office/drawing/2014/main" id="{5FF6EF54-BF5E-24EA-10BB-AB95C3D138BE}"/>
              </a:ext>
            </a:extLst>
          </p:cNvPr>
          <p:cNvSpPr txBox="1"/>
          <p:nvPr/>
        </p:nvSpPr>
        <p:spPr>
          <a:xfrm>
            <a:off x="6383323" y="2459947"/>
            <a:ext cx="5512266" cy="34163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Lucida Sans"/>
                <a:ea typeface="+mn-ea"/>
                <a:cs typeface="+mn-cs"/>
              </a:rPr>
              <a:t>LEAVE THIS AREA FOR THE RESPONSE RESULTS</a:t>
            </a:r>
          </a:p>
        </p:txBody>
      </p:sp>
    </p:spTree>
    <p:extLst>
      <p:ext uri="{BB962C8B-B14F-4D97-AF65-F5344CB8AC3E}">
        <p14:creationId xmlns:p14="http://schemas.microsoft.com/office/powerpoint/2010/main" val="203407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101</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vehicle components make-up ADAS?</a:t>
            </a:r>
          </a:p>
        </p:txBody>
      </p:sp>
      <p:pic>
        <p:nvPicPr>
          <p:cNvPr id="3" name="Picture 2">
            <a:extLst>
              <a:ext uri="{FF2B5EF4-FFF2-40B4-BE49-F238E27FC236}">
                <a16:creationId xmlns:a16="http://schemas.microsoft.com/office/drawing/2014/main" id="{9F8F4417-A83A-35EA-5D3C-F95407A31926}"/>
              </a:ext>
            </a:extLst>
          </p:cNvPr>
          <p:cNvPicPr>
            <a:picLocks noChangeAspect="1"/>
          </p:cNvPicPr>
          <p:nvPr/>
        </p:nvPicPr>
        <p:blipFill>
          <a:blip r:embed="rId4"/>
          <a:stretch>
            <a:fillRect/>
          </a:stretch>
        </p:blipFill>
        <p:spPr>
          <a:xfrm>
            <a:off x="7555090" y="466608"/>
            <a:ext cx="2279473" cy="1281522"/>
          </a:xfrm>
          <a:prstGeom prst="rect">
            <a:avLst/>
          </a:prstGeom>
        </p:spPr>
      </p:pic>
      <p:sp>
        <p:nvSpPr>
          <p:cNvPr id="5" name="TextBox 4">
            <a:extLst>
              <a:ext uri="{FF2B5EF4-FFF2-40B4-BE49-F238E27FC236}">
                <a16:creationId xmlns:a16="http://schemas.microsoft.com/office/drawing/2014/main" id="{64C428E8-5B46-96F3-016F-8D6049847E23}"/>
              </a:ext>
            </a:extLst>
          </p:cNvPr>
          <p:cNvSpPr txBox="1"/>
          <p:nvPr/>
        </p:nvSpPr>
        <p:spPr>
          <a:xfrm>
            <a:off x="-533400" y="2005441"/>
            <a:ext cx="6096000" cy="3046988"/>
          </a:xfrm>
          <a:prstGeom prst="rect">
            <a:avLst/>
          </a:prstGeom>
          <a:noFill/>
        </p:spPr>
        <p:txBody>
          <a:bodyPr wrap="square">
            <a:spAutoFit/>
          </a:bodyPr>
          <a:lstStyle/>
          <a:p>
            <a:pPr marL="1371600" marR="0" lvl="2" indent="-45720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Radars</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Cameras</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Lidar</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Ultrasonics</a:t>
            </a:r>
          </a:p>
        </p:txBody>
      </p:sp>
    </p:spTree>
    <p:extLst>
      <p:ext uri="{BB962C8B-B14F-4D97-AF65-F5344CB8AC3E}">
        <p14:creationId xmlns:p14="http://schemas.microsoft.com/office/powerpoint/2010/main" val="30354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101</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vehicle components make-up ADAS?</a:t>
            </a:r>
          </a:p>
        </p:txBody>
      </p:sp>
      <p:pic>
        <p:nvPicPr>
          <p:cNvPr id="3" name="Picture 2">
            <a:extLst>
              <a:ext uri="{FF2B5EF4-FFF2-40B4-BE49-F238E27FC236}">
                <a16:creationId xmlns:a16="http://schemas.microsoft.com/office/drawing/2014/main" id="{9F8F4417-A83A-35EA-5D3C-F95407A31926}"/>
              </a:ext>
            </a:extLst>
          </p:cNvPr>
          <p:cNvPicPr>
            <a:picLocks noChangeAspect="1"/>
          </p:cNvPicPr>
          <p:nvPr/>
        </p:nvPicPr>
        <p:blipFill>
          <a:blip r:embed="rId4"/>
          <a:stretch>
            <a:fillRect/>
          </a:stretch>
        </p:blipFill>
        <p:spPr>
          <a:xfrm>
            <a:off x="7555090" y="466608"/>
            <a:ext cx="2279473" cy="1281522"/>
          </a:xfrm>
          <a:prstGeom prst="rect">
            <a:avLst/>
          </a:prstGeom>
        </p:spPr>
      </p:pic>
      <p:sp>
        <p:nvSpPr>
          <p:cNvPr id="5" name="TextBox 4">
            <a:extLst>
              <a:ext uri="{FF2B5EF4-FFF2-40B4-BE49-F238E27FC236}">
                <a16:creationId xmlns:a16="http://schemas.microsoft.com/office/drawing/2014/main" id="{64C428E8-5B46-96F3-016F-8D6049847E23}"/>
              </a:ext>
            </a:extLst>
          </p:cNvPr>
          <p:cNvSpPr txBox="1"/>
          <p:nvPr/>
        </p:nvSpPr>
        <p:spPr>
          <a:xfrm>
            <a:off x="-533401" y="2005441"/>
            <a:ext cx="12658725" cy="3046988"/>
          </a:xfrm>
          <a:prstGeom prst="rect">
            <a:avLst/>
          </a:prstGeom>
          <a:noFill/>
        </p:spPr>
        <p:txBody>
          <a:bodyPr wrap="square">
            <a:spAutoFit/>
          </a:bodyPr>
          <a:lstStyle/>
          <a:p>
            <a:pPr marL="1371600" marR="0" lvl="2" indent="-45720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Radars			GPS</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Cameras			Human Machine Interfaces (Displays)</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Lidar				Alarms			</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Ultrasonics			Seat Haptics</a:t>
            </a:r>
          </a:p>
        </p:txBody>
      </p:sp>
    </p:spTree>
    <p:extLst>
      <p:ext uri="{BB962C8B-B14F-4D97-AF65-F5344CB8AC3E}">
        <p14:creationId xmlns:p14="http://schemas.microsoft.com/office/powerpoint/2010/main" val="283328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101</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vehicle components make-up ADAS?</a:t>
            </a:r>
          </a:p>
        </p:txBody>
      </p:sp>
      <p:pic>
        <p:nvPicPr>
          <p:cNvPr id="3" name="Picture 2">
            <a:extLst>
              <a:ext uri="{FF2B5EF4-FFF2-40B4-BE49-F238E27FC236}">
                <a16:creationId xmlns:a16="http://schemas.microsoft.com/office/drawing/2014/main" id="{9F8F4417-A83A-35EA-5D3C-F95407A31926}"/>
              </a:ext>
            </a:extLst>
          </p:cNvPr>
          <p:cNvPicPr>
            <a:picLocks noChangeAspect="1"/>
          </p:cNvPicPr>
          <p:nvPr/>
        </p:nvPicPr>
        <p:blipFill>
          <a:blip r:embed="rId4"/>
          <a:stretch>
            <a:fillRect/>
          </a:stretch>
        </p:blipFill>
        <p:spPr>
          <a:xfrm>
            <a:off x="7555090" y="466608"/>
            <a:ext cx="2279473" cy="1281522"/>
          </a:xfrm>
          <a:prstGeom prst="rect">
            <a:avLst/>
          </a:prstGeom>
        </p:spPr>
      </p:pic>
      <p:sp>
        <p:nvSpPr>
          <p:cNvPr id="5" name="TextBox 4">
            <a:extLst>
              <a:ext uri="{FF2B5EF4-FFF2-40B4-BE49-F238E27FC236}">
                <a16:creationId xmlns:a16="http://schemas.microsoft.com/office/drawing/2014/main" id="{64C428E8-5B46-96F3-016F-8D6049847E23}"/>
              </a:ext>
            </a:extLst>
          </p:cNvPr>
          <p:cNvSpPr txBox="1"/>
          <p:nvPr/>
        </p:nvSpPr>
        <p:spPr>
          <a:xfrm>
            <a:off x="-533401" y="2005441"/>
            <a:ext cx="12658725" cy="4524315"/>
          </a:xfrm>
          <a:prstGeom prst="rect">
            <a:avLst/>
          </a:prstGeom>
          <a:noFill/>
        </p:spPr>
        <p:txBody>
          <a:bodyPr wrap="square">
            <a:spAutoFit/>
          </a:bodyPr>
          <a:lstStyle/>
          <a:p>
            <a:pPr marL="1371600" marR="0" lvl="2" indent="-45720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Radars			GPS			Braking (software)</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Cameras			HMI-Display		Steering (software)</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Lidar				Alarms		Alerts (mirror, etc.)	</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Ultrasonics			Seat Haptics		Adaptive Headlights</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Night Vision			Heads-up Display	</a:t>
            </a: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Lucida Sans"/>
              <a:ea typeface="+mn-ea"/>
              <a:cs typeface="+mn-cs"/>
            </a:endParaRPr>
          </a:p>
          <a:p>
            <a:pPr marL="18288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Lucida Sans"/>
                <a:ea typeface="+mn-ea"/>
                <a:cs typeface="+mn-cs"/>
              </a:rPr>
              <a:t>Etc. Etc. </a:t>
            </a:r>
            <a:r>
              <a:rPr kumimoji="0" lang="en-US" sz="2400" b="0" i="0" u="none" strike="noStrike" kern="1200" cap="none" spc="0" normalizeH="0" baseline="0" noProof="0" dirty="0" err="1">
                <a:ln>
                  <a:noFill/>
                </a:ln>
                <a:solidFill>
                  <a:prstClr val="black"/>
                </a:solidFill>
                <a:effectLst/>
                <a:uLnTx/>
                <a:uFillTx/>
                <a:latin typeface="Lucida Sans"/>
                <a:ea typeface="+mn-ea"/>
                <a:cs typeface="+mn-cs"/>
              </a:rPr>
              <a:t>Etc</a:t>
            </a:r>
            <a:r>
              <a:rPr kumimoji="0" lang="en-US" sz="2400" b="0" i="0" u="none" strike="noStrike" kern="1200" cap="none" spc="0" normalizeH="0" baseline="0" noProof="0" dirty="0">
                <a:ln>
                  <a:noFill/>
                </a:ln>
                <a:solidFill>
                  <a:prstClr val="black"/>
                </a:solidFill>
                <a:effectLst/>
                <a:uLnTx/>
                <a:uFillTx/>
                <a:latin typeface="Lucida Sans"/>
                <a:ea typeface="+mn-ea"/>
                <a:cs typeface="+mn-cs"/>
              </a:rPr>
              <a:t>….</a:t>
            </a:r>
          </a:p>
        </p:txBody>
      </p:sp>
    </p:spTree>
    <p:extLst>
      <p:ext uri="{BB962C8B-B14F-4D97-AF65-F5344CB8AC3E}">
        <p14:creationId xmlns:p14="http://schemas.microsoft.com/office/powerpoint/2010/main" val="267553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B135A-070C-E788-DD69-FE4E2020DB45}"/>
              </a:ext>
            </a:extLst>
          </p:cNvPr>
          <p:cNvPicPr>
            <a:picLocks noChangeAspect="1"/>
          </p:cNvPicPr>
          <p:nvPr/>
        </p:nvPicPr>
        <p:blipFill>
          <a:blip r:embed="rId4"/>
          <a:stretch>
            <a:fillRect/>
          </a:stretch>
        </p:blipFill>
        <p:spPr>
          <a:xfrm>
            <a:off x="1485901" y="851214"/>
            <a:ext cx="9382124" cy="5374295"/>
          </a:xfrm>
          <a:prstGeom prst="rect">
            <a:avLst/>
          </a:prstGeom>
        </p:spPr>
      </p:pic>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002366"/>
                </a:solidFill>
                <a:effectLst/>
                <a:uLnTx/>
                <a:uFillTx/>
                <a:latin typeface="Anton"/>
                <a:ea typeface="+mj-ea"/>
                <a:cs typeface="+mj-cs"/>
              </a:rPr>
              <a:t>ADAS 101</a:t>
            </a:r>
            <a:endParaRPr lang="en-US" dirty="0">
              <a:solidFill>
                <a:srgbClr val="002366"/>
              </a:solidFill>
            </a:endParaRPr>
          </a:p>
        </p:txBody>
      </p:sp>
      <p:sp>
        <p:nvSpPr>
          <p:cNvPr id="6" name="TextBox 5">
            <a:extLst>
              <a:ext uri="{FF2B5EF4-FFF2-40B4-BE49-F238E27FC236}">
                <a16:creationId xmlns:a16="http://schemas.microsoft.com/office/drawing/2014/main" id="{A6CF9BA2-D66F-038F-F906-432D59D98563}"/>
              </a:ext>
            </a:extLst>
          </p:cNvPr>
          <p:cNvSpPr txBox="1"/>
          <p:nvPr/>
        </p:nvSpPr>
        <p:spPr>
          <a:xfrm>
            <a:off x="838200" y="1436240"/>
            <a:ext cx="8201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What are ADAS Features?</a:t>
            </a:r>
          </a:p>
        </p:txBody>
      </p:sp>
    </p:spTree>
    <p:extLst>
      <p:ext uri="{BB962C8B-B14F-4D97-AF65-F5344CB8AC3E}">
        <p14:creationId xmlns:p14="http://schemas.microsoft.com/office/powerpoint/2010/main" val="31652637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C Fonts">
      <a:majorFont>
        <a:latin typeface="Anton"/>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3208</Words>
  <Application>Microsoft Office PowerPoint</Application>
  <PresentationFormat>Widescreen</PresentationFormat>
  <Paragraphs>515</Paragraphs>
  <Slides>55</Slides>
  <Notes>45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Anton</vt:lpstr>
      <vt:lpstr>Arial</vt:lpstr>
      <vt:lpstr>Arial Narrow</vt:lpstr>
      <vt:lpstr>Calibri</vt:lpstr>
      <vt:lpstr>Century Gothic</vt:lpstr>
      <vt:lpstr>Cocogoose Pro Light</vt:lpstr>
      <vt:lpstr>Google Sans</vt:lpstr>
      <vt:lpstr>Guardian TextEgyp</vt:lpstr>
      <vt:lpstr>Lucida Sans</vt:lpstr>
      <vt:lpstr>Times New Roman</vt:lpstr>
      <vt:lpstr>Wingdings</vt:lpstr>
      <vt:lpstr>Wingdings 2</vt:lpstr>
      <vt:lpstr>1_Office Theme</vt:lpstr>
      <vt:lpstr>Progression of ADAS safety systems…now and into the Future</vt:lpstr>
      <vt:lpstr>Agenda</vt:lpstr>
      <vt:lpstr>Progression of ADAS safety systems…now and into the Future</vt:lpstr>
      <vt:lpstr>ADAS 101 Refresher</vt:lpstr>
      <vt:lpstr>ADAS 101</vt:lpstr>
      <vt:lpstr>ADAS 101</vt:lpstr>
      <vt:lpstr>ADAS 101</vt:lpstr>
      <vt:lpstr>ADAS 101</vt:lpstr>
      <vt:lpstr>ADAS 101</vt:lpstr>
      <vt:lpstr>ADAS 101</vt:lpstr>
      <vt:lpstr>ADAS Market Sizing</vt:lpstr>
      <vt:lpstr>ADAS Adoption is Growing Rapidly </vt:lpstr>
      <vt:lpstr>…But Still Hasn’t Penetrated Most of the Car Parc</vt:lpstr>
      <vt:lpstr>ADAS Penetration in 2026</vt:lpstr>
      <vt:lpstr>ADAS Penetration in 2030</vt:lpstr>
      <vt:lpstr>15%  Compound Annual Growth Rate The ADAS Calibration Market….Big &amp; Getting Bigger: </vt:lpstr>
      <vt:lpstr>Calibrations in Collison</vt:lpstr>
      <vt:lpstr>Calibrations in Collison</vt:lpstr>
      <vt:lpstr>Collision Calibration Market: Big &amp; Getting Bigger</vt:lpstr>
      <vt:lpstr>ADAS &amp; Calibration Developing Technology</vt:lpstr>
      <vt:lpstr>Pedestrian deaths in US reach highest level in 40 years</vt:lpstr>
      <vt:lpstr>2023 Subaru Wide-Angle Mono Camera</vt:lpstr>
      <vt:lpstr>Night Vision</vt:lpstr>
      <vt:lpstr>Lexus - Teammate</vt:lpstr>
      <vt:lpstr>LiDAR</vt:lpstr>
      <vt:lpstr>Mercedes – Drive Pilot</vt:lpstr>
      <vt:lpstr>Mercedes Augmented Reality Cameras</vt:lpstr>
      <vt:lpstr>Autonomous Vehicle Update</vt:lpstr>
      <vt:lpstr>Radar Power Tests</vt:lpstr>
      <vt:lpstr>Radar Power Tests</vt:lpstr>
      <vt:lpstr>Radar Power Tests - Mercedes</vt:lpstr>
      <vt:lpstr>Radar Power Tests - Toyota</vt:lpstr>
      <vt:lpstr>Ford HUD</vt:lpstr>
      <vt:lpstr>Ford HUD</vt:lpstr>
      <vt:lpstr>Updated Windshield replacement calibration requirements</vt:lpstr>
      <vt:lpstr>Windshield related Calibration VS. Collision related Calibration</vt:lpstr>
      <vt:lpstr>SEMA Modified Truck ADAS Research NHTSA Update (Automatic Emergency Braking)</vt:lpstr>
      <vt:lpstr>SEMA Modified Truck ADAS Research</vt:lpstr>
      <vt:lpstr>SEMA Modified Truck ADAS Research</vt:lpstr>
      <vt:lpstr>SEMA Modified Truck ADAS Research</vt:lpstr>
      <vt:lpstr>SEMA Modified Truck ADAS Research</vt:lpstr>
      <vt:lpstr>SEMA Modified Truck ADAS Research</vt:lpstr>
      <vt:lpstr>SEMA Modified Truck ADAS Research</vt:lpstr>
      <vt:lpstr>SEMA Modified Truck ADAS Research</vt:lpstr>
      <vt:lpstr>SEMA Modified Truck ADAS Research</vt:lpstr>
      <vt:lpstr>NHTSA Update (Automatic Emergency Braking)</vt:lpstr>
      <vt:lpstr>NHTSA Update (Automatic Emergency Braking)</vt:lpstr>
      <vt:lpstr>NHTSA Update (Automatic Emergency Braking)</vt:lpstr>
      <vt:lpstr>NHTSA Update (Automatic Emergency Braking)</vt:lpstr>
      <vt:lpstr>NHTSA Update (Automatic Emergency Braking)</vt:lpstr>
      <vt:lpstr>NHTSA Update (Automatic Emergency Braking)</vt:lpstr>
      <vt:lpstr>NHTSA Update (Automatic Emergency Braking)</vt:lpstr>
      <vt:lpstr>NHTSA Update (Automatic Emergency Braking)</vt:lpstr>
      <vt:lpstr>Progression of ADAS safety systems…now and into the Future</vt:lpstr>
      <vt:lpstr>Audience Response Question: What Future ET Topics would interest you most (vote for up to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Olsen (AirPro Diagnostics)</dc:creator>
  <cp:lastModifiedBy>Chuck Olsen (AirPro Diagnostics)</cp:lastModifiedBy>
  <cp:revision>3</cp:revision>
  <dcterms:created xsi:type="dcterms:W3CDTF">2023-07-06T12:41:34Z</dcterms:created>
  <dcterms:modified xsi:type="dcterms:W3CDTF">2023-07-10T18:13:44Z</dcterms:modified>
</cp:coreProperties>
</file>