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5" r:id="rId4"/>
    <p:sldId id="268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3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80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18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49C60-12F6-3583-0520-E7903A1003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A76189-EA76-6688-5677-712FCBBBB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96357-5581-5574-0290-873923E50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533A-22BF-4C1C-B197-FFBE497C0CCB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EABE7-45CB-C558-19AA-DD8180D37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1700C-2EE1-3BE5-1CC7-133B2F2AA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B627-FFA8-46BD-87C6-CC9FA709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650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8A7F1-67E6-4582-C544-548F55E53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7FF658-8DD2-EDF6-8483-F5A6E1BFD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65018-5C49-597D-6B73-8DEFB2181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533A-22BF-4C1C-B197-FFBE497C0CCB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D7C68-D3E4-12B5-8B70-888323033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2E5A1-6CD8-DD02-A676-5EEEF146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B627-FFA8-46BD-87C6-CC9FA709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30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8278E6-FF4A-1DF0-4497-7C11459323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172D5B-19C5-E98B-B904-E3943C5F07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D6B91-F6AC-7440-1EF6-769B14346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533A-22BF-4C1C-B197-FFBE497C0CCB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15DC3-3125-064F-FCAA-912157D9E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B4AA0-3472-BB2A-1084-60B34C342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B627-FFA8-46BD-87C6-CC9FA709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24BDA-2CBD-CB1B-095D-83EA8E358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4598A-8FFD-5DD3-4548-FB17881E3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292CC-C0BC-4CDA-F981-14B98655F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533A-22BF-4C1C-B197-FFBE497C0CCB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FB55F-2DD9-B03D-3290-37C579327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9C736-6234-6712-F113-5B30B9E3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B627-FFA8-46BD-87C6-CC9FA709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2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BCBB2-628B-8606-8076-0A700C343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A06B4-1B7D-A201-19C6-A4A4C3C34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D541C-2600-48C7-F5C9-10750B7CD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533A-22BF-4C1C-B197-FFBE497C0CCB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FD8C8-AD41-874D-7A2E-235E73E5B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1DEF7-795C-9AA5-A5A3-B39CBF0CE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B627-FFA8-46BD-87C6-CC9FA709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92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7C1E0-DAE2-B133-007A-89CB9C6F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01D9C-68D4-806B-8B58-FD80E31F75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A331C1-B9A0-B6BE-FB37-780D1CA19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8EEA71-D6A2-65CE-CD5C-60ED9B688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533A-22BF-4C1C-B197-FFBE497C0CCB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332656-3A70-EDA4-2656-CF0A9500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230AE-7CB0-D666-25AE-BE6AA3EA2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B627-FFA8-46BD-87C6-CC9FA709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59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F396E-F7B2-C242-7012-8CD836429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18971F-EA9C-DD6A-FEBA-2A30F0DD1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742184-83B7-8DD5-16A7-5C24C441C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ACFEE6-E0B1-8AAF-A8C0-99EA4C6FB1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C72B25-11C3-5C78-F8F6-514C540F6D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C6365A-AB40-6914-A44F-D4C4D49E9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533A-22BF-4C1C-B197-FFBE497C0CCB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5F8F39-38CE-430B-BD64-F26811F16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9312A5-00B8-5DAA-071B-A471764DC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B627-FFA8-46BD-87C6-CC9FA709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79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A0AB2-B988-83FE-F8E1-D28A0D82A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C3C28D-C101-D8C3-83AF-48317345F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533A-22BF-4C1C-B197-FFBE497C0CCB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8A0F6B-8D3D-D871-B0E4-24A8AF29B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FBE78D-56EF-AEA7-6FC0-206C16752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B627-FFA8-46BD-87C6-CC9FA709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64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CDFD5F-23F5-41AD-0C56-2C0B73A44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533A-22BF-4C1C-B197-FFBE497C0CCB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F7B7D7-CC0E-B21B-F5D0-49B5689DE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046108-F6C7-5A38-220E-AA778CDAA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B627-FFA8-46BD-87C6-CC9FA709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1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EECDF-D676-4179-1309-352E7C65E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2397C-813D-8FEA-1913-23EF160F6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4833CA-A294-D64C-FF8D-4EB68008E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15C9A-A6C8-3A22-AD3A-41536B8C5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533A-22BF-4C1C-B197-FFBE497C0CCB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B5F8F9-2E1C-D12A-6E31-BF71F6737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3229D-CABA-CF3B-20CE-6E8625CD0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B627-FFA8-46BD-87C6-CC9FA709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91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F7EC2-84FF-E117-491E-1E44DC754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BEE377-97A9-4FE8-2AAB-CFF5903FFA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4C730A-06C9-3AD9-53EA-6DE7CD5B91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DCF056-4F75-F205-4EB0-35CADA23C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533A-22BF-4C1C-B197-FFBE497C0CCB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50745-120D-D9F5-DEA4-64FFA3E17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2C720-291A-0A45-0768-1FEDFD8E1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B627-FFA8-46BD-87C6-CC9FA709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9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16DB3A-EA38-5809-323A-CCE4AD901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C9105-23D2-924E-92BB-AC0FA4990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5F61F-287C-269C-6A32-3ECC513EE2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6533A-22BF-4C1C-B197-FFBE497C0CCB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4244E-34D6-5610-616F-294CF0AE12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1BF37-EA5D-999A-10D6-AC2BA411DF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2B627-FFA8-46BD-87C6-CC9FA709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ADA64-0EC2-E036-82F9-A3F282605A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72523"/>
            <a:ext cx="9469348" cy="238760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002366"/>
                </a:solidFill>
              </a:rPr>
              <a:t>Required Changes to Refinish Operations Panel Discussions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936EB7-5C68-498F-2775-A91E08630B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64011" y="5378698"/>
            <a:ext cx="9144000" cy="1174149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rgbClr val="002366"/>
                </a:solidFill>
              </a:rPr>
              <a:t>Presented by:</a:t>
            </a:r>
          </a:p>
          <a:p>
            <a:pPr algn="r"/>
            <a:r>
              <a:rPr lang="en-US" dirty="0">
                <a:solidFill>
                  <a:srgbClr val="002366"/>
                </a:solidFill>
                <a:latin typeface="Cocogoose Pro Light" panose="00000500000000000000" pitchFamily="2" charset="0"/>
              </a:rPr>
              <a:t>Scott </a:t>
            </a:r>
            <a:r>
              <a:rPr lang="en-US" dirty="0" err="1">
                <a:solidFill>
                  <a:srgbClr val="002366"/>
                </a:solidFill>
                <a:latin typeface="Cocogoose Pro Light" panose="00000500000000000000" pitchFamily="2" charset="0"/>
              </a:rPr>
              <a:t>VanHulle</a:t>
            </a:r>
            <a:endParaRPr lang="en-US" dirty="0">
              <a:solidFill>
                <a:srgbClr val="002366"/>
              </a:solidFill>
              <a:latin typeface="Cocogoose Pro Light" panose="00000500000000000000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8E1E6C-E64C-B163-39DA-AACD64889816}"/>
              </a:ext>
            </a:extLst>
          </p:cNvPr>
          <p:cNvSpPr txBox="1">
            <a:spLocks/>
          </p:cNvSpPr>
          <p:nvPr/>
        </p:nvSpPr>
        <p:spPr>
          <a:xfrm>
            <a:off x="1524000" y="4204549"/>
            <a:ext cx="9144000" cy="1174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rgbClr val="002366"/>
                </a:solidFill>
              </a:rPr>
              <a:t>Emerging Technologies (Analog)</a:t>
            </a:r>
          </a:p>
        </p:txBody>
      </p:sp>
    </p:spTree>
    <p:extLst>
      <p:ext uri="{BB962C8B-B14F-4D97-AF65-F5344CB8AC3E}">
        <p14:creationId xmlns:p14="http://schemas.microsoft.com/office/powerpoint/2010/main" val="2251967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7B6D1-A610-EFFB-2B45-9D64799E1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2366"/>
                </a:solidFill>
              </a:rPr>
              <a:t>History</a:t>
            </a:r>
            <a:endParaRPr lang="en-US" dirty="0">
              <a:solidFill>
                <a:srgbClr val="0023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D97B1-2C5B-3E00-33E9-6188931A41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000" b="1" dirty="0">
                <a:latin typeface="Lucida Sans" panose="020B0602030504020204" pitchFamily="34" charset="77"/>
              </a:rPr>
              <a:t>March 2016 U.S. DOT and IIHS announce commitment of 20 automakers to make automatic emergency braking standard on new vehicles</a:t>
            </a:r>
          </a:p>
          <a:p>
            <a:pPr>
              <a:lnSpc>
                <a:spcPct val="120000"/>
              </a:lnSpc>
            </a:pPr>
            <a:r>
              <a:rPr lang="en-US" sz="2000" b="1" dirty="0">
                <a:latin typeface="Lucida Sans" panose="020B0602030504020204" pitchFamily="34" charset="77"/>
              </a:rPr>
              <a:t>Radar sensors found on almost all new vehicles</a:t>
            </a:r>
          </a:p>
          <a:p>
            <a:pPr>
              <a:lnSpc>
                <a:spcPct val="120000"/>
              </a:lnSpc>
            </a:pPr>
            <a:r>
              <a:rPr lang="en-US" sz="2000" b="1" dirty="0">
                <a:latin typeface="Lucida Sans" panose="020B0602030504020204" pitchFamily="34" charset="0"/>
              </a:rPr>
              <a:t>Industry questions increasing </a:t>
            </a:r>
          </a:p>
          <a:p>
            <a:pPr lvl="1">
              <a:lnSpc>
                <a:spcPct val="120000"/>
              </a:lnSpc>
            </a:pPr>
            <a:r>
              <a:rPr lang="en-US" sz="1600" b="1" dirty="0">
                <a:latin typeface="Lucida Sans" panose="020B0602030504020204" pitchFamily="34" charset="0"/>
              </a:rPr>
              <a:t>Issues calibrating after repairs</a:t>
            </a:r>
          </a:p>
          <a:p>
            <a:pPr lvl="1">
              <a:lnSpc>
                <a:spcPct val="120000"/>
              </a:lnSpc>
            </a:pPr>
            <a:r>
              <a:rPr lang="en-US" sz="1600" b="1" dirty="0">
                <a:latin typeface="Lucida Sans" panose="020B0602030504020204" pitchFamily="34" charset="0"/>
              </a:rPr>
              <a:t>Come backs </a:t>
            </a:r>
          </a:p>
          <a:p>
            <a:pPr lvl="1">
              <a:lnSpc>
                <a:spcPct val="120000"/>
              </a:lnSpc>
            </a:pPr>
            <a:r>
              <a:rPr lang="en-US" sz="1600" b="1" dirty="0">
                <a:latin typeface="Lucida Sans" panose="020B0602030504020204" pitchFamily="34" charset="0"/>
              </a:rPr>
              <a:t>New technology </a:t>
            </a:r>
            <a:endParaRPr lang="en-US" sz="1600" b="1" dirty="0"/>
          </a:p>
          <a:p>
            <a:endParaRPr lang="en-US" dirty="0"/>
          </a:p>
        </p:txBody>
      </p:sp>
      <p:pic>
        <p:nvPicPr>
          <p:cNvPr id="13" name="Picture 12" descr="A car with colorful circles&#10;&#10;Description automatically generated">
            <a:extLst>
              <a:ext uri="{FF2B5EF4-FFF2-40B4-BE49-F238E27FC236}">
                <a16:creationId xmlns:a16="http://schemas.microsoft.com/office/drawing/2014/main" id="{E9048312-B1D5-3395-DF6D-A8A06958EF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565" y="1825624"/>
            <a:ext cx="5643563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478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7B6D1-A610-EFFB-2B45-9D64799E1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366"/>
                </a:solidFill>
              </a:rPr>
              <a:t>Panel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D97B1-2C5B-3E00-33E9-6188931A4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kern="100" dirty="0">
                <a:effectLst/>
                <a:latin typeface="Lucida Sans" panose="020B0602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AkzoNobel – Tracy Frye – Technical Consultant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kern="100" dirty="0">
                <a:effectLst/>
                <a:latin typeface="Lucida Sans" panose="020B0602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kern="100" dirty="0">
                <a:effectLst/>
                <a:latin typeface="Lucida Sans" panose="020B0602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Sherwin-Williams – </a:t>
            </a:r>
            <a:r>
              <a:rPr lang="en-US" sz="3200" b="1" dirty="0">
                <a:effectLst/>
                <a:latin typeface="Lucida Sans" panose="020B0602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Gary Kilby - Technical Training Manager</a:t>
            </a:r>
            <a:r>
              <a:rPr lang="en-US" sz="3200" b="1" dirty="0">
                <a:effectLst/>
                <a:latin typeface="Lucida Sans" panose="020B0602030504020204" pitchFamily="34" charset="77"/>
              </a:rPr>
              <a:t> </a:t>
            </a:r>
            <a:endParaRPr lang="en-US" sz="3200" b="1" kern="100" dirty="0">
              <a:effectLst/>
              <a:latin typeface="Lucida Sans" panose="020B060203050402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200" b="1" kern="100" dirty="0">
              <a:effectLst/>
              <a:latin typeface="Lucida Sans" panose="020B060203050402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kern="100" dirty="0">
                <a:effectLst/>
                <a:latin typeface="Lucida Sans" panose="020B0602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BASF – Jeff Wildman – Expert, Automotive Aftermarket Industry at BASF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53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7B6D1-A610-EFFB-2B45-9D64799E1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236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affect do the toners have on the radar?</a:t>
            </a:r>
            <a:r>
              <a:rPr lang="en-US" sz="4000" dirty="0">
                <a:solidFill>
                  <a:srgbClr val="002366"/>
                </a:solidFill>
                <a:effectLst/>
              </a:rPr>
              <a:t> </a:t>
            </a:r>
            <a:endParaRPr lang="en-US" sz="4000" dirty="0">
              <a:solidFill>
                <a:srgbClr val="0023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D97B1-2C5B-3E00-33E9-6188931A4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 it only metallic toners that can cause a problem with radar? </a:t>
            </a:r>
          </a:p>
          <a:p>
            <a:pPr>
              <a:spcBef>
                <a:spcPts val="0"/>
              </a:spcBef>
            </a:pPr>
            <a:r>
              <a:rPr lang="en-US" sz="3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Can undercoats cause a problem with the radar?</a:t>
            </a:r>
          </a:p>
          <a:p>
            <a:pPr>
              <a:spcBef>
                <a:spcPts val="0"/>
              </a:spcBef>
            </a:pPr>
            <a:r>
              <a:rPr lang="en-US" sz="3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 total film build a problem, or just the thickness of the basecoat? </a:t>
            </a:r>
          </a:p>
          <a:p>
            <a:pPr>
              <a:spcBef>
                <a:spcPts val="0"/>
              </a:spcBef>
            </a:pPr>
            <a:r>
              <a:rPr lang="en-US" sz="3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Can Mica cause a problem?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35832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7B6D1-A610-EFFB-2B45-9D64799E1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236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are some common procedures/information that you see from the OEMs?</a:t>
            </a:r>
            <a:r>
              <a:rPr lang="en-US" sz="2400" dirty="0">
                <a:solidFill>
                  <a:srgbClr val="002366"/>
                </a:solidFill>
                <a:effectLst/>
              </a:rPr>
              <a:t> </a:t>
            </a:r>
            <a:endParaRPr lang="en-US" sz="2400" dirty="0">
              <a:solidFill>
                <a:srgbClr val="0023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D97B1-2C5B-3E00-33E9-6188931A4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Lucida Sans" panose="020B0602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What are some of the common procedures on prepping and refinishing around radar?</a:t>
            </a:r>
            <a:r>
              <a:rPr lang="en-US" sz="3200" b="1" dirty="0">
                <a:effectLst/>
                <a:latin typeface="Lucida Sans" panose="020B0602030504020204" pitchFamily="34" charset="77"/>
              </a:rPr>
              <a:t> </a:t>
            </a:r>
            <a:r>
              <a:rPr lang="en-US" sz="3200" b="1" kern="100" dirty="0">
                <a:effectLst/>
                <a:latin typeface="Lucida Sans" panose="020B0602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Lucida Sans" panose="020B0602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Always follow paint makers and OEM procedures/position statements.</a:t>
            </a:r>
            <a:r>
              <a:rPr lang="en-US" sz="3200" b="1" dirty="0">
                <a:effectLst/>
                <a:latin typeface="Lucida Sans" panose="020B0602030504020204" pitchFamily="34" charset="77"/>
              </a:rPr>
              <a:t> </a:t>
            </a:r>
            <a:r>
              <a:rPr lang="en-US" sz="3200" b="1" kern="100" dirty="0">
                <a:effectLst/>
                <a:latin typeface="Lucida Sans" panose="020B0602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59843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7B6D1-A610-EFFB-2B45-9D64799E1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236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are the refinish companies doing to deal with this issue?</a:t>
            </a:r>
            <a:r>
              <a:rPr lang="en-US" sz="3200" dirty="0">
                <a:solidFill>
                  <a:srgbClr val="002366"/>
                </a:solidFill>
                <a:effectLst/>
              </a:rPr>
              <a:t> </a:t>
            </a:r>
            <a:endParaRPr lang="en-US" sz="3200" dirty="0">
              <a:solidFill>
                <a:srgbClr val="0023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D97B1-2C5B-3E00-33E9-6188931A4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200" b="1" kern="100" dirty="0">
                <a:effectLst/>
                <a:latin typeface="Lucida Sans" panose="020B0602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What steps do you recommend if there is a color match issue? </a:t>
            </a:r>
          </a:p>
          <a:p>
            <a:pPr>
              <a:spcBef>
                <a:spcPts val="0"/>
              </a:spcBef>
            </a:pPr>
            <a:r>
              <a:rPr lang="en-US" sz="3200" b="1" kern="100" dirty="0">
                <a:effectLst/>
                <a:latin typeface="Lucida Sans" panose="020B0602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Are you developing special formulas just for parts with radar?</a:t>
            </a:r>
          </a:p>
          <a:p>
            <a:pPr>
              <a:spcBef>
                <a:spcPts val="0"/>
              </a:spcBef>
            </a:pPr>
            <a:r>
              <a:rPr lang="en-US" sz="3200" b="1" kern="100" dirty="0">
                <a:effectLst/>
                <a:latin typeface="Lucida Sans" panose="020B0602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When a refinish technician looks up a paint code in the computer, are there any warnings or information about refinishing around radar? </a:t>
            </a:r>
          </a:p>
        </p:txBody>
      </p:sp>
    </p:spTree>
    <p:extLst>
      <p:ext uri="{BB962C8B-B14F-4D97-AF65-F5344CB8AC3E}">
        <p14:creationId xmlns:p14="http://schemas.microsoft.com/office/powerpoint/2010/main" val="861878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IC Fonts">
      <a:majorFont>
        <a:latin typeface="Anton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</TotalTime>
  <Words>242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Anton</vt:lpstr>
      <vt:lpstr>Arial</vt:lpstr>
      <vt:lpstr>Cocogoose Pro Light</vt:lpstr>
      <vt:lpstr>Lucida Sans</vt:lpstr>
      <vt:lpstr>Office Theme</vt:lpstr>
      <vt:lpstr>Required Changes to Refinish Operations Panel Discussions</vt:lpstr>
      <vt:lpstr>History</vt:lpstr>
      <vt:lpstr>Panel Discussion</vt:lpstr>
      <vt:lpstr>What affect do the toners have on the radar? </vt:lpstr>
      <vt:lpstr>What are some common procedures/information that you see from the OEMs? </vt:lpstr>
      <vt:lpstr>What are the refinish companies doing to deal with this issue?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Jordan Dorn</dc:creator>
  <cp:lastModifiedBy>Jordan Dorn</cp:lastModifiedBy>
  <cp:revision>16</cp:revision>
  <dcterms:created xsi:type="dcterms:W3CDTF">2022-05-17T13:05:31Z</dcterms:created>
  <dcterms:modified xsi:type="dcterms:W3CDTF">2023-07-14T21:18:29Z</dcterms:modified>
</cp:coreProperties>
</file>