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141412215" r:id="rId4"/>
    <p:sldId id="2144203330" r:id="rId5"/>
    <p:sldId id="2144203308" r:id="rId6"/>
    <p:sldId id="271" r:id="rId7"/>
    <p:sldId id="2144203309" r:id="rId8"/>
    <p:sldId id="261" r:id="rId9"/>
    <p:sldId id="2144203310" r:id="rId10"/>
    <p:sldId id="2144203311" r:id="rId11"/>
    <p:sldId id="272" r:id="rId12"/>
    <p:sldId id="2144203326" r:id="rId13"/>
    <p:sldId id="2144203312" r:id="rId14"/>
    <p:sldId id="2144203322" r:id="rId15"/>
    <p:sldId id="2144203332" r:id="rId16"/>
    <p:sldId id="2144203300" r:id="rId17"/>
    <p:sldId id="2144203273" r:id="rId18"/>
    <p:sldId id="2144203331" r:id="rId19"/>
    <p:sldId id="2144203314" r:id="rId20"/>
    <p:sldId id="2144203313" r:id="rId21"/>
    <p:sldId id="2144203319" r:id="rId22"/>
    <p:sldId id="2144203320" r:id="rId23"/>
    <p:sldId id="2144203321" r:id="rId24"/>
    <p:sldId id="2144203324" r:id="rId25"/>
    <p:sldId id="2144203325" r:id="rId26"/>
    <p:sldId id="268" r:id="rId27"/>
    <p:sldId id="2144203328" r:id="rId28"/>
    <p:sldId id="2144203329" r:id="rId29"/>
    <p:sldId id="2144203327" r:id="rId30"/>
  </p:sldIdLst>
  <p:sldSz cx="12192000" cy="6858000"/>
  <p:notesSz cx="6858000" cy="9144000"/>
  <p:embeddedFontLst>
    <p:embeddedFont>
      <p:font typeface="Anton" pitchFamily="2" charset="0"/>
      <p:regular r:id="rId32"/>
    </p:embeddedFont>
    <p:embeddedFont>
      <p:font typeface="Congenial Black" panose="02000503040000020004" pitchFamily="2" charset="0"/>
      <p:bold r:id="rId33"/>
      <p:boldItalic r:id="rId34"/>
    </p:embeddedFont>
    <p:embeddedFont>
      <p:font typeface="Lucida Sans" panose="020B0602030504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hVU0lW0F8CcZpFxTj7WcAvmumku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3" autoAdjust="0"/>
    <p:restoredTop sz="95564" autoAdjust="0"/>
  </p:normalViewPr>
  <p:slideViewPr>
    <p:cSldViewPr snapToGrid="0">
      <p:cViewPr varScale="1">
        <p:scale>
          <a:sx n="107" d="100"/>
          <a:sy n="107" d="100"/>
        </p:scale>
        <p:origin x="58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295cb50a2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295cb50a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8552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 preliminary statement of the approximated cost of based on a preliminary inspection of visible damage. </a:t>
            </a:r>
          </a:p>
          <a:p>
            <a:endParaRPr lang="en-US" dirty="0"/>
          </a:p>
        </p:txBody>
      </p:sp>
    </p:spTree>
    <p:extLst>
      <p:ext uri="{BB962C8B-B14F-4D97-AF65-F5344CB8AC3E}">
        <p14:creationId xmlns:p14="http://schemas.microsoft.com/office/powerpoint/2010/main" val="909718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45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525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6283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654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978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3406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0721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57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Introduction: </a:t>
            </a:r>
          </a:p>
          <a:p>
            <a:pPr marL="0" lvl="0" indent="0" algn="l" rtl="0">
              <a:spcBef>
                <a:spcPts val="0"/>
              </a:spcBef>
              <a:spcAft>
                <a:spcPts val="0"/>
              </a:spcAft>
              <a:buNone/>
            </a:pPr>
            <a:r>
              <a:rPr lang="en-US" dirty="0"/>
              <a:t>Introduce new Committee Co Chair!</a:t>
            </a:r>
            <a:endParaRPr dirty="0"/>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498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6650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231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0997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1039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0506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23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our </a:t>
            </a:r>
            <a:r>
              <a:rPr lang="en-US" dirty="0" err="1"/>
              <a:t>committte</a:t>
            </a:r>
            <a:r>
              <a:rPr lang="en-US" dirty="0"/>
              <a:t> members</a:t>
            </a:r>
          </a:p>
        </p:txBody>
      </p:sp>
      <p:sp>
        <p:nvSpPr>
          <p:cNvPr id="4" name="Slide Number Placeholder 3"/>
          <p:cNvSpPr>
            <a:spLocks noGrp="1"/>
          </p:cNvSpPr>
          <p:nvPr>
            <p:ph type="sldNum" sz="quarter" idx="5"/>
          </p:nvPr>
        </p:nvSpPr>
        <p:spPr/>
        <p:txBody>
          <a:bodyPr/>
          <a:lstStyle/>
          <a:p>
            <a:fld id="{861254B2-014E-4F21-8D93-DA157F3AFA9A}" type="slidenum">
              <a:rPr lang="en-US" smtClean="0"/>
              <a:t>3</a:t>
            </a:fld>
            <a:endParaRPr lang="en-US"/>
          </a:p>
        </p:txBody>
      </p:sp>
    </p:spTree>
    <p:extLst>
      <p:ext uri="{BB962C8B-B14F-4D97-AF65-F5344CB8AC3E}">
        <p14:creationId xmlns:p14="http://schemas.microsoft.com/office/powerpoint/2010/main" val="2571994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evolution is occurring right now. If you are confused as to what… </a:t>
            </a:r>
            <a:endParaRPr dirty="0"/>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9342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 Estimate and Repair Plan belong in the same environment? </a:t>
            </a:r>
          </a:p>
          <a:p>
            <a:r>
              <a:rPr lang="en-US" dirty="0"/>
              <a:t>The answer is NO. They two completely different from each other. Lets explore the difference in antiquated term used. </a:t>
            </a:r>
          </a:p>
        </p:txBody>
      </p:sp>
    </p:spTree>
    <p:extLst>
      <p:ext uri="{BB962C8B-B14F-4D97-AF65-F5344CB8AC3E}">
        <p14:creationId xmlns:p14="http://schemas.microsoft.com/office/powerpoint/2010/main" val="3475038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Examples of Estimate vs Repair Plan. </a:t>
            </a:r>
          </a:p>
          <a:p>
            <a:pPr marL="158750" indent="0">
              <a:buNone/>
            </a:pPr>
            <a:endParaRPr lang="en-US" dirty="0"/>
          </a:p>
          <a:p>
            <a:pPr marL="158750" indent="0">
              <a:buNone/>
            </a:pPr>
            <a:r>
              <a:rPr lang="en-US" dirty="0"/>
              <a:t>Estimate is typically done before the vehicle is taken apart. </a:t>
            </a:r>
          </a:p>
          <a:p>
            <a:pPr marL="158750" indent="0">
              <a:buNone/>
            </a:pPr>
            <a:r>
              <a:rPr lang="en-US" dirty="0"/>
              <a:t>Don’t by Insurance Appraiser, Body Shop (</a:t>
            </a:r>
            <a:r>
              <a:rPr lang="en-US" dirty="0" err="1"/>
              <a:t>est</a:t>
            </a:r>
            <a:r>
              <a:rPr lang="en-US" dirty="0"/>
              <a:t> appointment), Virtual inspection. Minimal interaction with OE service information. </a:t>
            </a:r>
          </a:p>
          <a:p>
            <a:pPr marL="158750" indent="0">
              <a:buNone/>
            </a:pPr>
            <a:endParaRPr lang="en-US" dirty="0"/>
          </a:p>
          <a:p>
            <a:pPr marL="158750" indent="0">
              <a:buNone/>
            </a:pPr>
            <a:r>
              <a:rPr lang="en-US" dirty="0"/>
              <a:t>Repair plan is more in depth requiring the vehicle to be 100% Disassembled </a:t>
            </a:r>
          </a:p>
        </p:txBody>
      </p:sp>
    </p:spTree>
    <p:extLst>
      <p:ext uri="{BB962C8B-B14F-4D97-AF65-F5344CB8AC3E}">
        <p14:creationId xmlns:p14="http://schemas.microsoft.com/office/powerpoint/2010/main" val="260794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 to CIC Wiki Link</a:t>
            </a:r>
          </a:p>
        </p:txBody>
      </p:sp>
    </p:spTree>
    <p:extLst>
      <p:ext uri="{BB962C8B-B14F-4D97-AF65-F5344CB8AC3E}">
        <p14:creationId xmlns:p14="http://schemas.microsoft.com/office/powerpoint/2010/main" val="741023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Recap current definition in CIC WIKI</a:t>
            </a:r>
            <a:endParaRPr dirty="0"/>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a committee we got together and had some great conversation. Something along the lines of this. We all ended up meaning the same thing, but had a different way of explaining it for the same end result. </a:t>
            </a:r>
            <a:endParaRPr dirty="0"/>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116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nto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genda">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6988AE47-1145-9642-B8AD-C633AC8FD78A}"/>
              </a:ext>
            </a:extLst>
          </p:cNvPr>
          <p:cNvSpPr>
            <a:spLocks noGrp="1"/>
          </p:cNvSpPr>
          <p:nvPr>
            <p:ph type="body" sz="quarter" idx="23" hasCustomPrompt="1"/>
          </p:nvPr>
        </p:nvSpPr>
        <p:spPr>
          <a:xfrm>
            <a:off x="772757" y="457200"/>
            <a:ext cx="10664492" cy="872660"/>
          </a:xfrm>
        </p:spPr>
        <p:txBody>
          <a:bodyPr lIns="0"/>
          <a:lstStyle>
            <a:lvl1pPr marL="0" indent="0">
              <a:lnSpc>
                <a:spcPct val="100000"/>
              </a:lnSpc>
              <a:spcBef>
                <a:spcPts val="0"/>
              </a:spcBef>
              <a:spcAft>
                <a:spcPts val="300"/>
              </a:spcAft>
              <a:buFont typeface="Arial" panose="020B0604020202020204" pitchFamily="34" charset="0"/>
              <a:buNone/>
              <a:defRPr sz="3200" b="1" i="0">
                <a:solidFill>
                  <a:schemeClr val="tx2"/>
                </a:solidFill>
                <a:latin typeface="Arial" panose="020B0604020202020204" pitchFamily="34" charset="0"/>
                <a:cs typeface="Arial" panose="020B0604020202020204" pitchFamily="34" charset="0"/>
              </a:defRPr>
            </a:lvl1pPr>
            <a:lvl2pPr marL="0" indent="0">
              <a:lnSpc>
                <a:spcPct val="140000"/>
              </a:lnSpc>
              <a:spcAft>
                <a:spcPts val="600"/>
              </a:spcAft>
              <a:buFont typeface="Arial" panose="020B0604020202020204" pitchFamily="34" charset="0"/>
              <a:buNone/>
              <a:tabLst/>
              <a:defRPr sz="1800" cap="none" baseline="0">
                <a:solidFill>
                  <a:schemeClr val="accent2"/>
                </a:solidFill>
              </a:defRPr>
            </a:lvl2pPr>
          </a:lstStyle>
          <a:p>
            <a:pPr lvl="0"/>
            <a:r>
              <a:rPr lang="en-US"/>
              <a:t>Agenda</a:t>
            </a:r>
          </a:p>
          <a:p>
            <a:pPr lvl="1"/>
            <a:r>
              <a:rPr lang="en-US"/>
              <a:t>Indent For Subhead Style</a:t>
            </a:r>
          </a:p>
        </p:txBody>
      </p:sp>
      <p:sp>
        <p:nvSpPr>
          <p:cNvPr id="9" name="Rectangle 8">
            <a:extLst>
              <a:ext uri="{FF2B5EF4-FFF2-40B4-BE49-F238E27FC236}">
                <a16:creationId xmlns:a16="http://schemas.microsoft.com/office/drawing/2014/main" id="{D94C2F7A-7F6B-644E-9B02-A1E545BE496E}"/>
              </a:ext>
            </a:extLst>
          </p:cNvPr>
          <p:cNvSpPr/>
          <p:nvPr userDrawn="1"/>
        </p:nvSpPr>
        <p:spPr>
          <a:xfrm>
            <a:off x="758014" y="1336063"/>
            <a:ext cx="10550039" cy="94408"/>
          </a:xfrm>
          <a:prstGeom prst="rect">
            <a:avLst/>
          </a:prstGeom>
          <a:gradFill>
            <a:gsLst>
              <a:gs pos="0">
                <a:srgbClr val="EC13DE"/>
              </a:gs>
              <a:gs pos="100000">
                <a:schemeClr val="accent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3829CD99-2CC6-9240-8697-29166FBEB1ED}"/>
              </a:ext>
            </a:extLst>
          </p:cNvPr>
          <p:cNvSpPr>
            <a:spLocks noGrp="1"/>
          </p:cNvSpPr>
          <p:nvPr>
            <p:ph idx="1"/>
          </p:nvPr>
        </p:nvSpPr>
        <p:spPr>
          <a:xfrm>
            <a:off x="761809" y="1530485"/>
            <a:ext cx="10665328" cy="4646478"/>
          </a:xfrm>
          <a:prstGeom prst="rect">
            <a:avLst/>
          </a:prstGeom>
        </p:spPr>
        <p:txBody>
          <a:bodyPr vert="horz" lIns="0" tIns="0" rIns="0" bIns="0" rtlCol="0">
            <a:normAutofit/>
          </a:bodyPr>
          <a:lstStyle>
            <a:lvl1pPr>
              <a:lnSpc>
                <a:spcPct val="130000"/>
              </a:lnSpc>
              <a:spcAft>
                <a:spcPts val="600"/>
              </a:spcAft>
              <a:defRPr/>
            </a:lvl1pPr>
            <a:lvl2pPr>
              <a:lnSpc>
                <a:spcPct val="130000"/>
              </a:lnSpc>
              <a:spcAft>
                <a:spcPts val="600"/>
              </a:spcAft>
              <a:defRPr/>
            </a:lvl2pPr>
            <a:lvl3pPr>
              <a:lnSpc>
                <a:spcPct val="130000"/>
              </a:lnSpc>
              <a:spcAft>
                <a:spcPts val="600"/>
              </a:spcAft>
              <a:defRPr/>
            </a:lvl3pPr>
            <a:lvl4pPr>
              <a:lnSpc>
                <a:spcPct val="130000"/>
              </a:lnSpc>
              <a:spcAft>
                <a:spcPts val="600"/>
              </a:spcAft>
              <a:defRPr/>
            </a:lvl4pPr>
            <a:lvl5pPr>
              <a:lnSpc>
                <a:spcPct val="130000"/>
              </a:lnSpc>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icon&#10;&#10;Description automatically generated">
            <a:extLst>
              <a:ext uri="{FF2B5EF4-FFF2-40B4-BE49-F238E27FC236}">
                <a16:creationId xmlns:a16="http://schemas.microsoft.com/office/drawing/2014/main" id="{06FA394F-958C-4C42-B5E8-06C26E9BE72F}"/>
              </a:ext>
            </a:extLst>
          </p:cNvPr>
          <p:cNvPicPr>
            <a:picLocks noChangeAspect="1"/>
          </p:cNvPicPr>
          <p:nvPr userDrawn="1"/>
        </p:nvPicPr>
        <p:blipFill>
          <a:blip r:embed="rId2"/>
          <a:stretch>
            <a:fillRect/>
          </a:stretch>
        </p:blipFill>
        <p:spPr>
          <a:xfrm>
            <a:off x="10616241" y="6378186"/>
            <a:ext cx="1201787" cy="234495"/>
          </a:xfrm>
          <a:prstGeom prst="rect">
            <a:avLst/>
          </a:prstGeom>
        </p:spPr>
      </p:pic>
    </p:spTree>
    <p:extLst>
      <p:ext uri="{BB962C8B-B14F-4D97-AF65-F5344CB8AC3E}">
        <p14:creationId xmlns:p14="http://schemas.microsoft.com/office/powerpoint/2010/main" val="2636285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8">
          <p15:clr>
            <a:srgbClr val="FBAE40"/>
          </p15:clr>
        </p15:guide>
        <p15:guide id="2">
          <p15:clr>
            <a:srgbClr val="FBAE40"/>
          </p15:clr>
        </p15:guide>
        <p15:guide id="3" pos="960">
          <p15:clr>
            <a:srgbClr val="FBAE40"/>
          </p15:clr>
        </p15:guide>
        <p15:guide id="4" pos="1920">
          <p15:clr>
            <a:srgbClr val="FBAE40"/>
          </p15:clr>
        </p15:guide>
        <p15:guide id="5" pos="2880">
          <p15:clr>
            <a:srgbClr val="FBAE40"/>
          </p15:clr>
        </p15:guide>
        <p15:guide id="6" pos="3840">
          <p15:clr>
            <a:srgbClr val="FBAE40"/>
          </p15:clr>
        </p15:guide>
        <p15:guide id="7" pos="4800">
          <p15:clr>
            <a:srgbClr val="FBAE40"/>
          </p15:clr>
        </p15:guide>
        <p15:guide id="8" pos="5760">
          <p15:clr>
            <a:srgbClr val="FBAE40"/>
          </p15:clr>
        </p15:guide>
        <p15:guide id="9" pos="6720">
          <p15:clr>
            <a:srgbClr val="FBAE40"/>
          </p15:clr>
        </p15:guide>
        <p15:guide id="10" pos="7680">
          <p15:clr>
            <a:srgbClr val="FBAE40"/>
          </p15:clr>
        </p15:guide>
        <p15:guide id="11" pos="4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nto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nto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nto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nton"/>
              <a:buNone/>
              <a:defRPr sz="4400" b="0" i="0" u="none" strike="noStrike" cap="non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ucida Sans"/>
                <a:ea typeface="Lucida Sans"/>
                <a:cs typeface="Lucida Sans"/>
                <a:sym typeface="Lucid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Lucida Sans"/>
                <a:ea typeface="Lucida Sans"/>
                <a:cs typeface="Lucida Sans"/>
                <a:sym typeface="Lucida Sans"/>
              </a:defRPr>
            </a:lvl1pPr>
            <a:lvl2pPr marR="0" lvl="1"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2pPr>
            <a:lvl3pPr marR="0" lvl="2"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3pPr>
            <a:lvl4pPr marR="0" lvl="3"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4pPr>
            <a:lvl5pPr marR="0" lvl="4"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5pPr>
            <a:lvl6pPr marR="0" lvl="5"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6pPr>
            <a:lvl7pPr marR="0" lvl="6"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7pPr>
            <a:lvl8pPr marR="0" lvl="7"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8pPr>
            <a:lvl9pPr marR="0" lvl="8"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Lucida Sans"/>
                <a:ea typeface="Lucida Sans"/>
                <a:cs typeface="Lucida Sans"/>
                <a:sym typeface="Lucida Sans"/>
              </a:defRPr>
            </a:lvl1pPr>
            <a:lvl2pPr marR="0" lvl="1"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2pPr>
            <a:lvl3pPr marR="0" lvl="2"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3pPr>
            <a:lvl4pPr marR="0" lvl="3"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4pPr>
            <a:lvl5pPr marR="0" lvl="4"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5pPr>
            <a:lvl6pPr marR="0" lvl="5"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6pPr>
            <a:lvl7pPr marR="0" lvl="6"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7pPr>
            <a:lvl8pPr marR="0" lvl="7"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8pPr>
            <a:lvl9pPr marR="0" lvl="8"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Lucida Sans"/>
                <a:ea typeface="Lucida Sans"/>
                <a:cs typeface="Lucida Sans"/>
                <a:sym typeface="Lucida Sans"/>
              </a:defRPr>
            </a:lvl1pPr>
            <a:lvl2pPr marL="0" marR="0" lvl="1" indent="0" algn="r" rtl="0">
              <a:spcBef>
                <a:spcPts val="0"/>
              </a:spcBef>
              <a:buNone/>
              <a:defRPr sz="1200" b="0" i="0" u="none" strike="noStrike" cap="none">
                <a:solidFill>
                  <a:srgbClr val="888888"/>
                </a:solidFill>
                <a:latin typeface="Lucida Sans"/>
                <a:ea typeface="Lucida Sans"/>
                <a:cs typeface="Lucida Sans"/>
                <a:sym typeface="Lucida Sans"/>
              </a:defRPr>
            </a:lvl2pPr>
            <a:lvl3pPr marL="0" marR="0" lvl="2" indent="0" algn="r" rtl="0">
              <a:spcBef>
                <a:spcPts val="0"/>
              </a:spcBef>
              <a:buNone/>
              <a:defRPr sz="1200" b="0" i="0" u="none" strike="noStrike" cap="none">
                <a:solidFill>
                  <a:srgbClr val="888888"/>
                </a:solidFill>
                <a:latin typeface="Lucida Sans"/>
                <a:ea typeface="Lucida Sans"/>
                <a:cs typeface="Lucida Sans"/>
                <a:sym typeface="Lucida Sans"/>
              </a:defRPr>
            </a:lvl3pPr>
            <a:lvl4pPr marL="0" marR="0" lvl="3" indent="0" algn="r" rtl="0">
              <a:spcBef>
                <a:spcPts val="0"/>
              </a:spcBef>
              <a:buNone/>
              <a:defRPr sz="1200" b="0" i="0" u="none" strike="noStrike" cap="none">
                <a:solidFill>
                  <a:srgbClr val="888888"/>
                </a:solidFill>
                <a:latin typeface="Lucida Sans"/>
                <a:ea typeface="Lucida Sans"/>
                <a:cs typeface="Lucida Sans"/>
                <a:sym typeface="Lucida Sans"/>
              </a:defRPr>
            </a:lvl4pPr>
            <a:lvl5pPr marL="0" marR="0" lvl="4" indent="0" algn="r" rtl="0">
              <a:spcBef>
                <a:spcPts val="0"/>
              </a:spcBef>
              <a:buNone/>
              <a:defRPr sz="1200" b="0" i="0" u="none" strike="noStrike" cap="none">
                <a:solidFill>
                  <a:srgbClr val="888888"/>
                </a:solidFill>
                <a:latin typeface="Lucida Sans"/>
                <a:ea typeface="Lucida Sans"/>
                <a:cs typeface="Lucida Sans"/>
                <a:sym typeface="Lucida Sans"/>
              </a:defRPr>
            </a:lvl5pPr>
            <a:lvl6pPr marL="0" marR="0" lvl="5" indent="0" algn="r" rtl="0">
              <a:spcBef>
                <a:spcPts val="0"/>
              </a:spcBef>
              <a:buNone/>
              <a:defRPr sz="1200" b="0" i="0" u="none" strike="noStrike" cap="none">
                <a:solidFill>
                  <a:srgbClr val="888888"/>
                </a:solidFill>
                <a:latin typeface="Lucida Sans"/>
                <a:ea typeface="Lucida Sans"/>
                <a:cs typeface="Lucida Sans"/>
                <a:sym typeface="Lucida Sans"/>
              </a:defRPr>
            </a:lvl6pPr>
            <a:lvl7pPr marL="0" marR="0" lvl="6" indent="0" algn="r" rtl="0">
              <a:spcBef>
                <a:spcPts val="0"/>
              </a:spcBef>
              <a:buNone/>
              <a:defRPr sz="1200" b="0" i="0" u="none" strike="noStrike" cap="none">
                <a:solidFill>
                  <a:srgbClr val="888888"/>
                </a:solidFill>
                <a:latin typeface="Lucida Sans"/>
                <a:ea typeface="Lucida Sans"/>
                <a:cs typeface="Lucida Sans"/>
                <a:sym typeface="Lucida Sans"/>
              </a:defRPr>
            </a:lvl7pPr>
            <a:lvl8pPr marL="0" marR="0" lvl="7" indent="0" algn="r" rtl="0">
              <a:spcBef>
                <a:spcPts val="0"/>
              </a:spcBef>
              <a:buNone/>
              <a:defRPr sz="1200" b="0" i="0" u="none" strike="noStrike" cap="none">
                <a:solidFill>
                  <a:srgbClr val="888888"/>
                </a:solidFill>
                <a:latin typeface="Lucida Sans"/>
                <a:ea typeface="Lucida Sans"/>
                <a:cs typeface="Lucida Sans"/>
                <a:sym typeface="Lucida Sans"/>
              </a:defRPr>
            </a:lvl8pPr>
            <a:lvl9pPr marL="0" marR="0" lvl="8" indent="0" algn="r" rtl="0">
              <a:spcBef>
                <a:spcPts val="0"/>
              </a:spcBef>
              <a:buNone/>
              <a:defRPr sz="1200" b="0" i="0" u="none" strike="noStrike" cap="none">
                <a:solidFill>
                  <a:srgbClr val="888888"/>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tm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tm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tm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mailto:Esolis@certifiedcg.com" TargetMode="External"/><Relationship Id="rId4" Type="http://schemas.openxmlformats.org/officeDocument/2006/relationships/hyperlink" Target="mailto:Admin@Degweb.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tmp"/><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tm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83"/>
        <p:cNvGrpSpPr/>
        <p:nvPr/>
      </p:nvGrpSpPr>
      <p:grpSpPr>
        <a:xfrm>
          <a:off x="0" y="0"/>
          <a:ext cx="0" cy="0"/>
          <a:chOff x="0" y="0"/>
          <a:chExt cx="0" cy="0"/>
        </a:xfrm>
      </p:grpSpPr>
      <p:sp>
        <p:nvSpPr>
          <p:cNvPr id="84" name="Google Shape;84;g2295cb50a24_0_1"/>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85" name="Google Shape;85;g2295cb50a24_0_1"/>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86" name="Google Shape;86;g2295cb50a24_0_1"/>
          <p:cNvPicPr preferRelativeResize="0"/>
          <p:nvPr/>
        </p:nvPicPr>
        <p:blipFill>
          <a:blip r:embed="rId3">
            <a:alphaModFix/>
          </a:blip>
          <a:stretch>
            <a:fillRect/>
          </a:stretch>
        </p:blipFill>
        <p:spPr>
          <a:xfrm>
            <a:off x="483538" y="306175"/>
            <a:ext cx="11224924" cy="6314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366"/>
              </a:buClr>
              <a:buSzPts val="4400"/>
              <a:buFont typeface="Anton"/>
              <a:buNone/>
            </a:pPr>
            <a:r>
              <a:rPr lang="en-US" dirty="0">
                <a:solidFill>
                  <a:srgbClr val="002366"/>
                </a:solidFill>
              </a:rPr>
              <a:t>What does “Estimate” </a:t>
            </a:r>
            <a:br>
              <a:rPr lang="en-US" dirty="0">
                <a:solidFill>
                  <a:srgbClr val="002366"/>
                </a:solidFill>
              </a:rPr>
            </a:br>
            <a:r>
              <a:rPr lang="en-US" dirty="0">
                <a:solidFill>
                  <a:srgbClr val="002366"/>
                </a:solidFill>
              </a:rPr>
              <a:t>Really Mean?</a:t>
            </a:r>
            <a:endParaRPr dirty="0">
              <a:solidFill>
                <a:srgbClr val="002366"/>
              </a:solidFill>
            </a:endParaRPr>
          </a:p>
        </p:txBody>
      </p:sp>
      <p:sp>
        <p:nvSpPr>
          <p:cNvPr id="3" name="Text Placeholder 2">
            <a:extLst>
              <a:ext uri="{FF2B5EF4-FFF2-40B4-BE49-F238E27FC236}">
                <a16:creationId xmlns:a16="http://schemas.microsoft.com/office/drawing/2014/main" id="{0D33134E-906B-BB60-C690-A00280F0547A}"/>
              </a:ext>
            </a:extLst>
          </p:cNvPr>
          <p:cNvSpPr>
            <a:spLocks noGrp="1"/>
          </p:cNvSpPr>
          <p:nvPr>
            <p:ph type="body" idx="1"/>
          </p:nvPr>
        </p:nvSpPr>
        <p:spPr/>
        <p:txBody>
          <a:bodyPr/>
          <a:lstStyle/>
          <a:p>
            <a:endParaRPr lang="en-US" dirty="0"/>
          </a:p>
        </p:txBody>
      </p:sp>
      <p:grpSp>
        <p:nvGrpSpPr>
          <p:cNvPr id="12" name="Group 11">
            <a:extLst>
              <a:ext uri="{FF2B5EF4-FFF2-40B4-BE49-F238E27FC236}">
                <a16:creationId xmlns:a16="http://schemas.microsoft.com/office/drawing/2014/main" id="{9F8F70D9-03B8-44BB-C1CD-6E6295E56AD6}"/>
              </a:ext>
            </a:extLst>
          </p:cNvPr>
          <p:cNvGrpSpPr/>
          <p:nvPr/>
        </p:nvGrpSpPr>
        <p:grpSpPr>
          <a:xfrm>
            <a:off x="6889821" y="196509"/>
            <a:ext cx="7305675" cy="6464981"/>
            <a:chOff x="6096001" y="196509"/>
            <a:chExt cx="7305675" cy="6464981"/>
          </a:xfrm>
        </p:grpSpPr>
        <p:grpSp>
          <p:nvGrpSpPr>
            <p:cNvPr id="5" name="Group 4">
              <a:extLst>
                <a:ext uri="{FF2B5EF4-FFF2-40B4-BE49-F238E27FC236}">
                  <a16:creationId xmlns:a16="http://schemas.microsoft.com/office/drawing/2014/main" id="{6C868BA0-9B29-247C-BCB4-A163483FF32C}"/>
                </a:ext>
              </a:extLst>
            </p:cNvPr>
            <p:cNvGrpSpPr/>
            <p:nvPr/>
          </p:nvGrpSpPr>
          <p:grpSpPr>
            <a:xfrm>
              <a:off x="6096001" y="196509"/>
              <a:ext cx="3904343" cy="6464981"/>
              <a:chOff x="8069141" y="203199"/>
              <a:chExt cx="3701144" cy="6289675"/>
            </a:xfrm>
          </p:grpSpPr>
          <p:pic>
            <p:nvPicPr>
              <p:cNvPr id="7" name="Picture 2">
                <a:extLst>
                  <a:ext uri="{FF2B5EF4-FFF2-40B4-BE49-F238E27FC236}">
                    <a16:creationId xmlns:a16="http://schemas.microsoft.com/office/drawing/2014/main" id="{DB9D1CE9-ACDD-FE46-0851-0C438700D9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15" t="1522" r="4341" b="3955"/>
              <a:stretch/>
            </p:blipFill>
            <p:spPr bwMode="auto">
              <a:xfrm>
                <a:off x="8069141" y="203199"/>
                <a:ext cx="3701144" cy="6289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CCC6692-A2B2-B2D2-0668-D4673E38ABF2}"/>
                  </a:ext>
                </a:extLst>
              </p:cNvPr>
              <p:cNvPicPr>
                <a:picLocks noChangeAspect="1"/>
              </p:cNvPicPr>
              <p:nvPr/>
            </p:nvPicPr>
            <p:blipFill>
              <a:blip r:embed="rId5"/>
              <a:stretch>
                <a:fillRect/>
              </a:stretch>
            </p:blipFill>
            <p:spPr>
              <a:xfrm>
                <a:off x="8328159" y="1953860"/>
                <a:ext cx="3016311" cy="1340883"/>
              </a:xfrm>
              <a:prstGeom prst="rect">
                <a:avLst/>
              </a:prstGeom>
            </p:spPr>
          </p:pic>
        </p:grpSp>
        <p:sp>
          <p:nvSpPr>
            <p:cNvPr id="9" name="Rectangle 8">
              <a:extLst>
                <a:ext uri="{FF2B5EF4-FFF2-40B4-BE49-F238E27FC236}">
                  <a16:creationId xmlns:a16="http://schemas.microsoft.com/office/drawing/2014/main" id="{0E98F1AE-0A6B-404C-8F8E-08EEF8249C21}"/>
                </a:ext>
              </a:extLst>
            </p:cNvPr>
            <p:cNvSpPr/>
            <p:nvPr/>
          </p:nvSpPr>
          <p:spPr>
            <a:xfrm>
              <a:off x="7353300" y="1347788"/>
              <a:ext cx="709613" cy="1952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DF751F6-25CE-260D-C313-9AF0AAEA98E1}"/>
                </a:ext>
              </a:extLst>
            </p:cNvPr>
            <p:cNvSpPr txBox="1"/>
            <p:nvPr/>
          </p:nvSpPr>
          <p:spPr>
            <a:xfrm>
              <a:off x="7305676" y="1291530"/>
              <a:ext cx="6096000" cy="307777"/>
            </a:xfrm>
            <a:prstGeom prst="rect">
              <a:avLst/>
            </a:prstGeom>
            <a:noFill/>
          </p:spPr>
          <p:txBody>
            <a:bodyPr wrap="square">
              <a:spAutoFit/>
            </a:bodyPr>
            <a:lstStyle/>
            <a:p>
              <a:r>
                <a:rPr lang="en-US" b="1" dirty="0"/>
                <a:t>Estimate</a:t>
              </a:r>
            </a:p>
          </p:txBody>
        </p:sp>
      </p:grpSp>
      <p:pic>
        <p:nvPicPr>
          <p:cNvPr id="14" name="Picture 13">
            <a:extLst>
              <a:ext uri="{FF2B5EF4-FFF2-40B4-BE49-F238E27FC236}">
                <a16:creationId xmlns:a16="http://schemas.microsoft.com/office/drawing/2014/main" id="{EF468DCD-F72A-B730-B2EF-F34A2D165F24}"/>
              </a:ext>
            </a:extLst>
          </p:cNvPr>
          <p:cNvPicPr>
            <a:picLocks noChangeAspect="1"/>
          </p:cNvPicPr>
          <p:nvPr/>
        </p:nvPicPr>
        <p:blipFill>
          <a:blip r:embed="rId6"/>
          <a:stretch>
            <a:fillRect/>
          </a:stretch>
        </p:blipFill>
        <p:spPr>
          <a:xfrm>
            <a:off x="930441" y="1995964"/>
            <a:ext cx="4064000" cy="4064000"/>
          </a:xfrm>
          <a:prstGeom prst="rect">
            <a:avLst/>
          </a:prstGeom>
        </p:spPr>
      </p:pic>
    </p:spTree>
    <p:extLst>
      <p:ext uri="{BB962C8B-B14F-4D97-AF65-F5344CB8AC3E}">
        <p14:creationId xmlns:p14="http://schemas.microsoft.com/office/powerpoint/2010/main" val="2838370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E2791-8725-A112-C389-0026A32E78C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407F988-7041-5E26-5D23-8D9503AFFD08}"/>
              </a:ext>
            </a:extLst>
          </p:cNvPr>
          <p:cNvSpPr>
            <a:spLocks noGrp="1"/>
          </p:cNvSpPr>
          <p:nvPr>
            <p:ph type="body" idx="1"/>
          </p:nvPr>
        </p:nvSpPr>
        <p:spPr/>
        <p:txBody>
          <a:bodyPr/>
          <a:lstStyle/>
          <a:p>
            <a:endParaRPr lang="en-US" dirty="0"/>
          </a:p>
        </p:txBody>
      </p:sp>
      <p:pic>
        <p:nvPicPr>
          <p:cNvPr id="11" name="Picture 10">
            <a:extLst>
              <a:ext uri="{FF2B5EF4-FFF2-40B4-BE49-F238E27FC236}">
                <a16:creationId xmlns:a16="http://schemas.microsoft.com/office/drawing/2014/main" id="{C7EEE5D8-DE4D-E3C1-F540-21B2CACF2EC4}"/>
              </a:ext>
            </a:extLst>
          </p:cNvPr>
          <p:cNvPicPr>
            <a:picLocks noChangeAspect="1"/>
          </p:cNvPicPr>
          <p:nvPr/>
        </p:nvPicPr>
        <p:blipFill>
          <a:blip r:embed="rId3"/>
          <a:stretch>
            <a:fillRect/>
          </a:stretch>
        </p:blipFill>
        <p:spPr>
          <a:xfrm>
            <a:off x="0" y="365125"/>
            <a:ext cx="12112716" cy="5246664"/>
          </a:xfrm>
          <a:prstGeom prst="rect">
            <a:avLst/>
          </a:prstGeom>
        </p:spPr>
      </p:pic>
    </p:spTree>
    <p:extLst>
      <p:ext uri="{BB962C8B-B14F-4D97-AF65-F5344CB8AC3E}">
        <p14:creationId xmlns:p14="http://schemas.microsoft.com/office/powerpoint/2010/main" val="21361488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366"/>
              </a:buClr>
              <a:buSzPts val="4400"/>
              <a:buFont typeface="Anton"/>
              <a:buNone/>
            </a:pPr>
            <a:r>
              <a:rPr lang="en-US" dirty="0">
                <a:solidFill>
                  <a:srgbClr val="002366"/>
                </a:solidFill>
              </a:rPr>
              <a:t>Suggestions for CIC WIKI</a:t>
            </a:r>
            <a:endParaRPr dirty="0">
              <a:solidFill>
                <a:srgbClr val="002366"/>
              </a:solidFill>
            </a:endParaRPr>
          </a:p>
        </p:txBody>
      </p:sp>
      <p:sp>
        <p:nvSpPr>
          <p:cNvPr id="130" name="Google Shape;130;p4"/>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indent="0">
              <a:lnSpc>
                <a:spcPct val="115000"/>
              </a:lnSpc>
              <a:spcBef>
                <a:spcPts val="1200"/>
              </a:spcBef>
              <a:buSzPts val="1100"/>
              <a:buNone/>
            </a:pPr>
            <a:r>
              <a:rPr lang="en-US" dirty="0"/>
              <a:t>“Identifies damages, based on the facts of the loss/event. Provides a preliminary estimate, based only on the visible damages without performing any disassembly. The estimate is then created with the use of an information provider estimate database guide without full use of OEM repair information.” </a:t>
            </a:r>
          </a:p>
          <a:p>
            <a:pPr marL="0" lvl="0" indent="0" algn="l" rtl="0">
              <a:lnSpc>
                <a:spcPct val="115000"/>
              </a:lnSpc>
              <a:spcBef>
                <a:spcPts val="1200"/>
              </a:spcBef>
              <a:spcAft>
                <a:spcPts val="0"/>
              </a:spcAft>
              <a:buClr>
                <a:schemeClr val="dk1"/>
              </a:buClr>
              <a:buSzPts val="1100"/>
              <a:buFont typeface="Arial"/>
              <a:buNone/>
            </a:pPr>
            <a:endParaRPr dirty="0"/>
          </a:p>
          <a:p>
            <a:pPr marL="228600" lvl="0" indent="-50800" algn="l" rtl="0">
              <a:lnSpc>
                <a:spcPct val="90000"/>
              </a:lnSpc>
              <a:spcBef>
                <a:spcPts val="1200"/>
              </a:spcBef>
              <a:spcAft>
                <a:spcPts val="0"/>
              </a:spcAft>
              <a:buClr>
                <a:schemeClr val="dk1"/>
              </a:buClr>
              <a:buSzPts val="2800"/>
              <a:buNone/>
            </a:pPr>
            <a:endParaRPr dirty="0"/>
          </a:p>
        </p:txBody>
      </p:sp>
    </p:spTree>
    <p:extLst>
      <p:ext uri="{BB962C8B-B14F-4D97-AF65-F5344CB8AC3E}">
        <p14:creationId xmlns:p14="http://schemas.microsoft.com/office/powerpoint/2010/main" val="3512629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366"/>
              </a:buClr>
              <a:buSzPts val="4400"/>
              <a:buFont typeface="Anton"/>
              <a:buNone/>
            </a:pPr>
            <a:r>
              <a:rPr lang="en-US" dirty="0">
                <a:solidFill>
                  <a:srgbClr val="002366"/>
                </a:solidFill>
              </a:rPr>
              <a:t>Suggestions for CIC WIKI</a:t>
            </a:r>
            <a:endParaRPr dirty="0">
              <a:solidFill>
                <a:srgbClr val="002366"/>
              </a:solidFill>
            </a:endParaRPr>
          </a:p>
        </p:txBody>
      </p:sp>
      <p:sp>
        <p:nvSpPr>
          <p:cNvPr id="130" name="Google Shape;130;p4"/>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indent="0">
              <a:lnSpc>
                <a:spcPct val="115000"/>
              </a:lnSpc>
              <a:spcBef>
                <a:spcPts val="1200"/>
              </a:spcBef>
              <a:buSzPts val="1100"/>
              <a:buNone/>
            </a:pPr>
            <a:r>
              <a:rPr lang="en-US" dirty="0"/>
              <a:t>“A preliminary statement of the approximated cost  based on a preliminary inspection of visible damage.” </a:t>
            </a:r>
          </a:p>
          <a:p>
            <a:pPr marL="0" lvl="0" indent="0" algn="l" rtl="0">
              <a:lnSpc>
                <a:spcPct val="115000"/>
              </a:lnSpc>
              <a:spcBef>
                <a:spcPts val="1200"/>
              </a:spcBef>
              <a:spcAft>
                <a:spcPts val="0"/>
              </a:spcAft>
              <a:buClr>
                <a:schemeClr val="dk1"/>
              </a:buClr>
              <a:buSzPts val="1100"/>
              <a:buFont typeface="Arial"/>
              <a:buNone/>
            </a:pPr>
            <a:endParaRPr dirty="0"/>
          </a:p>
          <a:p>
            <a:pPr marL="228600" lvl="0" indent="-50800" algn="l" rtl="0">
              <a:lnSpc>
                <a:spcPct val="90000"/>
              </a:lnSpc>
              <a:spcBef>
                <a:spcPts val="1200"/>
              </a:spcBef>
              <a:spcAft>
                <a:spcPts val="0"/>
              </a:spcAft>
              <a:buClr>
                <a:schemeClr val="dk1"/>
              </a:buClr>
              <a:buSzPts val="2800"/>
              <a:buNone/>
            </a:pPr>
            <a:endParaRPr dirty="0"/>
          </a:p>
        </p:txBody>
      </p:sp>
    </p:spTree>
    <p:extLst>
      <p:ext uri="{BB962C8B-B14F-4D97-AF65-F5344CB8AC3E}">
        <p14:creationId xmlns:p14="http://schemas.microsoft.com/office/powerpoint/2010/main" val="2905592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5"/>
          <p:cNvSpPr txBox="1">
            <a:spLocks noGrp="1"/>
          </p:cNvSpPr>
          <p:nvPr>
            <p:ph type="title"/>
          </p:nvPr>
        </p:nvSpPr>
        <p:spPr>
          <a:xfrm>
            <a:off x="838200" y="365125"/>
            <a:ext cx="10515600" cy="218938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366"/>
              </a:buClr>
              <a:buSzPts val="4400"/>
              <a:buFont typeface="Anton"/>
              <a:buNone/>
            </a:pPr>
            <a:r>
              <a:rPr lang="en-US" sz="4400" dirty="0">
                <a:solidFill>
                  <a:srgbClr val="002366"/>
                </a:solidFill>
              </a:rPr>
              <a:t>Audience Response Question: </a:t>
            </a:r>
            <a:br>
              <a:rPr lang="en-US" sz="4400" dirty="0">
                <a:solidFill>
                  <a:srgbClr val="002366"/>
                </a:solidFill>
              </a:rPr>
            </a:br>
            <a:br>
              <a:rPr lang="en-US" sz="4400" b="1" dirty="0">
                <a:solidFill>
                  <a:srgbClr val="002366"/>
                </a:solidFill>
              </a:rPr>
            </a:br>
            <a:r>
              <a:rPr lang="en-US" sz="4400" dirty="0">
                <a:solidFill>
                  <a:srgbClr val="002366"/>
                </a:solidFill>
              </a:rPr>
              <a:t>Should the CIC Definition for “Estimate” be updated?</a:t>
            </a:r>
            <a:endParaRPr dirty="0">
              <a:solidFill>
                <a:srgbClr val="002366"/>
              </a:solidFill>
            </a:endParaRPr>
          </a:p>
        </p:txBody>
      </p:sp>
      <p:sp>
        <p:nvSpPr>
          <p:cNvPr id="172" name="Google Shape;172;p5"/>
          <p:cNvSpPr txBox="1">
            <a:spLocks noGrp="1"/>
          </p:cNvSpPr>
          <p:nvPr>
            <p:ph type="body" idx="1"/>
          </p:nvPr>
        </p:nvSpPr>
        <p:spPr>
          <a:xfrm>
            <a:off x="838200" y="3292613"/>
            <a:ext cx="5512266" cy="3987436"/>
          </a:xfrm>
          <a:prstGeom prst="rect">
            <a:avLst/>
          </a:prstGeom>
          <a:noFill/>
          <a:ln>
            <a:noFill/>
          </a:ln>
        </p:spPr>
        <p:txBody>
          <a:bodyPr spcFirstLastPara="1" wrap="square" lIns="91425" tIns="45700" rIns="91425" bIns="45700" anchor="t" anchorCtr="0">
            <a:normAutofit/>
          </a:bodyPr>
          <a:lstStyle/>
          <a:p>
            <a:pPr marL="514350" lvl="0" indent="-514350" algn="l" rtl="0">
              <a:lnSpc>
                <a:spcPct val="120000"/>
              </a:lnSpc>
              <a:spcBef>
                <a:spcPts val="0"/>
              </a:spcBef>
              <a:spcAft>
                <a:spcPts val="0"/>
              </a:spcAft>
              <a:buClr>
                <a:schemeClr val="dk1"/>
              </a:buClr>
              <a:buSzPts val="2800"/>
              <a:buFont typeface="Anton"/>
              <a:buAutoNum type="arabicPeriod"/>
            </a:pPr>
            <a:r>
              <a:rPr lang="en-US" b="1" dirty="0">
                <a:latin typeface="Lucida Sans"/>
                <a:ea typeface="Lucida Sans"/>
                <a:cs typeface="Lucida Sans"/>
                <a:sym typeface="Lucida Sans"/>
              </a:rPr>
              <a:t>Agree</a:t>
            </a:r>
            <a:endParaRPr dirty="0"/>
          </a:p>
          <a:p>
            <a:pPr marL="514350" lvl="0" indent="-514350" algn="l" rtl="0">
              <a:lnSpc>
                <a:spcPct val="120000"/>
              </a:lnSpc>
              <a:spcBef>
                <a:spcPts val="1000"/>
              </a:spcBef>
              <a:spcAft>
                <a:spcPts val="0"/>
              </a:spcAft>
              <a:buClr>
                <a:schemeClr val="dk1"/>
              </a:buClr>
              <a:buSzPts val="2800"/>
              <a:buFont typeface="Anton"/>
              <a:buAutoNum type="arabicPeriod"/>
            </a:pPr>
            <a:r>
              <a:rPr lang="en-US" b="1" dirty="0">
                <a:latin typeface="Lucida Sans"/>
                <a:ea typeface="Lucida Sans"/>
                <a:cs typeface="Lucida Sans"/>
                <a:sym typeface="Lucida Sans"/>
              </a:rPr>
              <a:t>Disagree</a:t>
            </a:r>
            <a:endParaRPr dirty="0"/>
          </a:p>
          <a:p>
            <a:pPr marL="514350" lvl="0" indent="-514350" algn="l" rtl="0">
              <a:lnSpc>
                <a:spcPct val="120000"/>
              </a:lnSpc>
              <a:spcBef>
                <a:spcPts val="1000"/>
              </a:spcBef>
              <a:spcAft>
                <a:spcPts val="0"/>
              </a:spcAft>
              <a:buClr>
                <a:schemeClr val="dk1"/>
              </a:buClr>
              <a:buSzPts val="2800"/>
              <a:buFont typeface="Anton"/>
              <a:buAutoNum type="arabicPeriod"/>
            </a:pPr>
            <a:r>
              <a:rPr lang="en-US" b="1" dirty="0">
                <a:latin typeface="Lucida Sans"/>
                <a:ea typeface="Lucida Sans"/>
                <a:cs typeface="Lucida Sans"/>
                <a:sym typeface="Lucida Sans"/>
              </a:rPr>
              <a:t>Abstain</a:t>
            </a:r>
            <a:endParaRPr b="1" dirty="0"/>
          </a:p>
          <a:p>
            <a:pPr marL="228600" lvl="0" indent="-50800" algn="l" rtl="0">
              <a:lnSpc>
                <a:spcPct val="90000"/>
              </a:lnSpc>
              <a:spcBef>
                <a:spcPts val="1000"/>
              </a:spcBef>
              <a:spcAft>
                <a:spcPts val="0"/>
              </a:spcAft>
              <a:buClr>
                <a:schemeClr val="dk1"/>
              </a:buClr>
              <a:buSzPts val="2800"/>
              <a:buNone/>
            </a:pPr>
            <a:endParaRPr dirty="0"/>
          </a:p>
        </p:txBody>
      </p:sp>
      <p:sp>
        <p:nvSpPr>
          <p:cNvPr id="173" name="Google Shape;173;p5"/>
          <p:cNvSpPr txBox="1"/>
          <p:nvPr/>
        </p:nvSpPr>
        <p:spPr>
          <a:xfrm>
            <a:off x="6560191" y="2189527"/>
            <a:ext cx="5335398" cy="3657600"/>
          </a:xfrm>
          <a:prstGeom prst="rect">
            <a:avLst/>
          </a:prstGeom>
          <a:solidFill>
            <a:schemeClr val="accent1"/>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800" b="0" i="0" u="none" strike="noStrike" cap="none">
                <a:solidFill>
                  <a:schemeClr val="lt1"/>
                </a:solidFill>
                <a:latin typeface="Lucida Sans"/>
                <a:ea typeface="Lucida Sans"/>
                <a:cs typeface="Lucida Sans"/>
                <a:sym typeface="Lucida Sans"/>
              </a:rPr>
              <a:t>LEAVE THIS AREA FOR THE RESPONSE RESULTS</a:t>
            </a:r>
            <a:endParaRPr/>
          </a:p>
        </p:txBody>
      </p:sp>
      <p:pic>
        <p:nvPicPr>
          <p:cNvPr id="3" name="y2mate.com - Lorde  Team">
            <a:hlinkClick r:id="" action="ppaction://media"/>
            <a:extLst>
              <a:ext uri="{FF2B5EF4-FFF2-40B4-BE49-F238E27FC236}">
                <a16:creationId xmlns:a16="http://schemas.microsoft.com/office/drawing/2014/main" id="{98AB0604-8454-E7C4-C4BE-80A61F994971}"/>
              </a:ext>
            </a:extLst>
          </p:cNvPr>
          <p:cNvPicPr>
            <a:picLocks noChangeAspect="1"/>
          </p:cNvPicPr>
          <p:nvPr>
            <a:audioFile r:link="rId1"/>
            <p:extLst>
              <p:ext uri="{DAA4B4D4-6D71-4841-9C94-3DE7FCFB9230}">
                <p14:media xmlns:p14="http://schemas.microsoft.com/office/powerpoint/2010/main" r:embed="rId2">
                  <p14:trim st="169959"/>
                </p14:media>
              </p:ext>
            </p:extLst>
          </p:nvPr>
        </p:nvPicPr>
        <p:blipFill>
          <a:blip r:embed="rId5"/>
          <a:stretch>
            <a:fillRect/>
          </a:stretch>
        </p:blipFill>
        <p:spPr>
          <a:xfrm>
            <a:off x="4017056" y="5948727"/>
            <a:ext cx="487362" cy="487362"/>
          </a:xfrm>
          <a:prstGeom prst="rect">
            <a:avLst/>
          </a:prstGeom>
        </p:spPr>
      </p:pic>
    </p:spTree>
    <p:extLst>
      <p:ext uri="{BB962C8B-B14F-4D97-AF65-F5344CB8AC3E}">
        <p14:creationId xmlns:p14="http://schemas.microsoft.com/office/powerpoint/2010/main" val="12893630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3" name="Text Placeholder 2">
            <a:extLst>
              <a:ext uri="{FF2B5EF4-FFF2-40B4-BE49-F238E27FC236}">
                <a16:creationId xmlns:a16="http://schemas.microsoft.com/office/drawing/2014/main" id="{3F3F130C-F038-37CB-654B-6F5411C30A09}"/>
              </a:ext>
            </a:extLst>
          </p:cNvPr>
          <p:cNvSpPr>
            <a:spLocks noGrp="1"/>
          </p:cNvSpPr>
          <p:nvPr>
            <p:ph type="body" idx="1"/>
          </p:nvPr>
        </p:nvSpPr>
        <p:spPr/>
        <p:txBody>
          <a:bodyPr/>
          <a:lstStyle/>
          <a:p>
            <a:endParaRPr lang="en-US" dirty="0"/>
          </a:p>
        </p:txBody>
      </p:sp>
      <p:pic>
        <p:nvPicPr>
          <p:cNvPr id="7" name="Picture 6" descr="A close-up of a text&#10;&#10;Description automatically generated">
            <a:extLst>
              <a:ext uri="{FF2B5EF4-FFF2-40B4-BE49-F238E27FC236}">
                <a16:creationId xmlns:a16="http://schemas.microsoft.com/office/drawing/2014/main" id="{56657115-439F-120B-6CED-8F00F3056F59}"/>
              </a:ext>
            </a:extLst>
          </p:cNvPr>
          <p:cNvPicPr>
            <a:picLocks noChangeAspect="1"/>
          </p:cNvPicPr>
          <p:nvPr/>
        </p:nvPicPr>
        <p:blipFill>
          <a:blip r:embed="rId4"/>
          <a:stretch>
            <a:fillRect/>
          </a:stretch>
        </p:blipFill>
        <p:spPr>
          <a:xfrm>
            <a:off x="418442" y="1495028"/>
            <a:ext cx="11355116" cy="3867944"/>
          </a:xfrm>
          <a:prstGeom prst="rect">
            <a:avLst/>
          </a:prstGeom>
        </p:spPr>
      </p:pic>
    </p:spTree>
    <p:extLst>
      <p:ext uri="{BB962C8B-B14F-4D97-AF65-F5344CB8AC3E}">
        <p14:creationId xmlns:p14="http://schemas.microsoft.com/office/powerpoint/2010/main" val="2928375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076811" y="6186707"/>
            <a:ext cx="1865621" cy="563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F6DF5AD-13E2-BA48-C404-FFB316EB10E9}"/>
              </a:ext>
            </a:extLst>
          </p:cNvPr>
          <p:cNvSpPr>
            <a:spLocks noGrp="1"/>
          </p:cNvSpPr>
          <p:nvPr>
            <p:ph type="body" sz="quarter" idx="23"/>
          </p:nvPr>
        </p:nvSpPr>
        <p:spPr>
          <a:xfrm>
            <a:off x="796380" y="200344"/>
            <a:ext cx="10664492" cy="872660"/>
          </a:xfrm>
        </p:spPr>
        <p:txBody>
          <a:bodyPr>
            <a:normAutofit fontScale="77500" lnSpcReduction="20000"/>
          </a:bodyPr>
          <a:lstStyle/>
          <a:p>
            <a:pPr lvl="1">
              <a:lnSpc>
                <a:spcPct val="100000"/>
              </a:lnSpc>
            </a:pPr>
            <a:r>
              <a:rPr lang="en-US" sz="3200" b="1" dirty="0">
                <a:solidFill>
                  <a:schemeClr val="tx2"/>
                </a:solidFill>
                <a:latin typeface="Arial"/>
                <a:cs typeface="Arial"/>
              </a:rPr>
              <a:t>Industry Innovation: Crowd-Sourced Estimating</a:t>
            </a:r>
          </a:p>
          <a:p>
            <a:pPr lvl="1">
              <a:lnSpc>
                <a:spcPct val="100000"/>
              </a:lnSpc>
            </a:pPr>
            <a:r>
              <a:rPr lang="en-US" dirty="0">
                <a:latin typeface="Arial"/>
                <a:cs typeface="Arial"/>
              </a:rPr>
              <a:t>Claims Model Evolution</a:t>
            </a:r>
          </a:p>
        </p:txBody>
      </p:sp>
      <p:pic>
        <p:nvPicPr>
          <p:cNvPr id="9" name="Picture 8"/>
          <p:cNvPicPr>
            <a:picLocks noChangeAspect="1"/>
          </p:cNvPicPr>
          <p:nvPr/>
        </p:nvPicPr>
        <p:blipFill rotWithShape="1">
          <a:blip r:embed="rId2"/>
          <a:srcRect l="22488" t="25708" r="32817" b="11443"/>
          <a:stretch/>
        </p:blipFill>
        <p:spPr>
          <a:xfrm>
            <a:off x="5013859" y="1607872"/>
            <a:ext cx="6339430" cy="5014297"/>
          </a:xfrm>
          <a:prstGeom prst="rect">
            <a:avLst/>
          </a:prstGeom>
        </p:spPr>
      </p:pic>
      <p:pic>
        <p:nvPicPr>
          <p:cNvPr id="10" name="Picture 9"/>
          <p:cNvPicPr>
            <a:picLocks noChangeAspect="1"/>
          </p:cNvPicPr>
          <p:nvPr/>
        </p:nvPicPr>
        <p:blipFill rotWithShape="1">
          <a:blip r:embed="rId3"/>
          <a:srcRect l="25532" t="13321" r="11362" b="24334"/>
          <a:stretch/>
        </p:blipFill>
        <p:spPr>
          <a:xfrm>
            <a:off x="10190905" y="107396"/>
            <a:ext cx="1871787" cy="1040200"/>
          </a:xfrm>
          <a:prstGeom prst="rect">
            <a:avLst/>
          </a:prstGeom>
        </p:spPr>
      </p:pic>
      <p:sp>
        <p:nvSpPr>
          <p:cNvPr id="12" name="Rectangle 11"/>
          <p:cNvSpPr/>
          <p:nvPr/>
        </p:nvSpPr>
        <p:spPr>
          <a:xfrm>
            <a:off x="478089" y="5730102"/>
            <a:ext cx="5170236" cy="584775"/>
          </a:xfrm>
          <a:prstGeom prst="rect">
            <a:avLst/>
          </a:prstGeom>
        </p:spPr>
        <p:txBody>
          <a:bodyPr wrap="square">
            <a:spAutoFit/>
          </a:bodyPr>
          <a:lstStyle/>
          <a:p>
            <a:pPr marL="58734" lvl="1" algn="ctr">
              <a:spcBef>
                <a:spcPts val="2400"/>
              </a:spcBef>
              <a:buClr>
                <a:schemeClr val="accent2"/>
              </a:buClr>
              <a:defRPr/>
            </a:pPr>
            <a:r>
              <a:rPr lang="en-US" sz="1600" b="1">
                <a:cs typeface="Arial"/>
              </a:rPr>
              <a:t>“Collective” virtual appraisal solution is currently being marketed to the broader insurance market</a:t>
            </a:r>
            <a:endParaRPr lang="en-US" sz="1600">
              <a:cs typeface="Arial"/>
            </a:endParaRPr>
          </a:p>
        </p:txBody>
      </p:sp>
      <p:grpSp>
        <p:nvGrpSpPr>
          <p:cNvPr id="3" name="Group 2">
            <a:extLst>
              <a:ext uri="{FF2B5EF4-FFF2-40B4-BE49-F238E27FC236}">
                <a16:creationId xmlns:a16="http://schemas.microsoft.com/office/drawing/2014/main" id="{DE7A4F18-31D3-7175-ABBE-C0D4D5098794}"/>
              </a:ext>
            </a:extLst>
          </p:cNvPr>
          <p:cNvGrpSpPr/>
          <p:nvPr/>
        </p:nvGrpSpPr>
        <p:grpSpPr>
          <a:xfrm>
            <a:off x="838089" y="2023622"/>
            <a:ext cx="3990578" cy="2657872"/>
            <a:chOff x="6659330" y="2137471"/>
            <a:chExt cx="5018119" cy="3607289"/>
          </a:xfrm>
        </p:grpSpPr>
        <p:grpSp>
          <p:nvGrpSpPr>
            <p:cNvPr id="4" name="Group 3">
              <a:extLst>
                <a:ext uri="{FF2B5EF4-FFF2-40B4-BE49-F238E27FC236}">
                  <a16:creationId xmlns:a16="http://schemas.microsoft.com/office/drawing/2014/main" id="{9DA5E17C-419B-7E3A-B1D2-4DC51F2A5463}"/>
                </a:ext>
              </a:extLst>
            </p:cNvPr>
            <p:cNvGrpSpPr/>
            <p:nvPr/>
          </p:nvGrpSpPr>
          <p:grpSpPr>
            <a:xfrm>
              <a:off x="7563144" y="2137471"/>
              <a:ext cx="3965653" cy="903873"/>
              <a:chOff x="7639047" y="3123941"/>
              <a:chExt cx="3965653" cy="903873"/>
            </a:xfrm>
          </p:grpSpPr>
          <p:grpSp>
            <p:nvGrpSpPr>
              <p:cNvPr id="76" name="Group 75">
                <a:extLst>
                  <a:ext uri="{FF2B5EF4-FFF2-40B4-BE49-F238E27FC236}">
                    <a16:creationId xmlns:a16="http://schemas.microsoft.com/office/drawing/2014/main" id="{78A154C7-9AA4-74A5-6381-AFBF30D2EE41}"/>
                  </a:ext>
                </a:extLst>
              </p:cNvPr>
              <p:cNvGrpSpPr/>
              <p:nvPr/>
            </p:nvGrpSpPr>
            <p:grpSpPr>
              <a:xfrm>
                <a:off x="7732891" y="3630016"/>
                <a:ext cx="2449689" cy="292938"/>
                <a:chOff x="7382932" y="2822223"/>
                <a:chExt cx="2449689" cy="292938"/>
              </a:xfrm>
            </p:grpSpPr>
            <p:sp>
              <p:nvSpPr>
                <p:cNvPr id="79" name="Rounded Rectangle 11">
                  <a:extLst>
                    <a:ext uri="{FF2B5EF4-FFF2-40B4-BE49-F238E27FC236}">
                      <a16:creationId xmlns:a16="http://schemas.microsoft.com/office/drawing/2014/main" id="{FF891231-E68C-4EBD-A2B1-B51BB34F9662}"/>
                    </a:ext>
                  </a:extLst>
                </p:cNvPr>
                <p:cNvSpPr/>
                <p:nvPr/>
              </p:nvSpPr>
              <p:spPr>
                <a:xfrm>
                  <a:off x="7382932"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0" name="Rounded Rectangle 12">
                  <a:extLst>
                    <a:ext uri="{FF2B5EF4-FFF2-40B4-BE49-F238E27FC236}">
                      <a16:creationId xmlns:a16="http://schemas.microsoft.com/office/drawing/2014/main" id="{1824FE00-BFEF-1A53-570B-580E2EC59D9C}"/>
                    </a:ext>
                  </a:extLst>
                </p:cNvPr>
                <p:cNvSpPr/>
                <p:nvPr/>
              </p:nvSpPr>
              <p:spPr>
                <a:xfrm>
                  <a:off x="7531099"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1" name="Rounded Rectangle 13">
                  <a:extLst>
                    <a:ext uri="{FF2B5EF4-FFF2-40B4-BE49-F238E27FC236}">
                      <a16:creationId xmlns:a16="http://schemas.microsoft.com/office/drawing/2014/main" id="{0801076C-331B-27FC-17FE-EBEE7B1BF93D}"/>
                    </a:ext>
                  </a:extLst>
                </p:cNvPr>
                <p:cNvSpPr/>
                <p:nvPr/>
              </p:nvSpPr>
              <p:spPr>
                <a:xfrm>
                  <a:off x="7679266"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2" name="Rounded Rectangle 14">
                  <a:extLst>
                    <a:ext uri="{FF2B5EF4-FFF2-40B4-BE49-F238E27FC236}">
                      <a16:creationId xmlns:a16="http://schemas.microsoft.com/office/drawing/2014/main" id="{31590527-7D0E-BAC9-DFF8-BEC8F9CDC095}"/>
                    </a:ext>
                  </a:extLst>
                </p:cNvPr>
                <p:cNvSpPr/>
                <p:nvPr/>
              </p:nvSpPr>
              <p:spPr>
                <a:xfrm>
                  <a:off x="7827433"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3" name="Rounded Rectangle 15">
                  <a:extLst>
                    <a:ext uri="{FF2B5EF4-FFF2-40B4-BE49-F238E27FC236}">
                      <a16:creationId xmlns:a16="http://schemas.microsoft.com/office/drawing/2014/main" id="{AE724F52-FE45-BB21-170B-07216A603818}"/>
                    </a:ext>
                  </a:extLst>
                </p:cNvPr>
                <p:cNvSpPr/>
                <p:nvPr/>
              </p:nvSpPr>
              <p:spPr>
                <a:xfrm>
                  <a:off x="7975600"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4" name="Rounded Rectangle 16">
                  <a:extLst>
                    <a:ext uri="{FF2B5EF4-FFF2-40B4-BE49-F238E27FC236}">
                      <a16:creationId xmlns:a16="http://schemas.microsoft.com/office/drawing/2014/main" id="{155C5337-5D90-3B59-F149-4700D0310C26}"/>
                    </a:ext>
                  </a:extLst>
                </p:cNvPr>
                <p:cNvSpPr/>
                <p:nvPr/>
              </p:nvSpPr>
              <p:spPr>
                <a:xfrm>
                  <a:off x="8123767"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5" name="Rounded Rectangle 17">
                  <a:extLst>
                    <a:ext uri="{FF2B5EF4-FFF2-40B4-BE49-F238E27FC236}">
                      <a16:creationId xmlns:a16="http://schemas.microsoft.com/office/drawing/2014/main" id="{CB13F913-7B9A-CABB-78B5-9ECC194F5BA5}"/>
                    </a:ext>
                  </a:extLst>
                </p:cNvPr>
                <p:cNvSpPr/>
                <p:nvPr/>
              </p:nvSpPr>
              <p:spPr>
                <a:xfrm>
                  <a:off x="8271934"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6" name="Rounded Rectangle 18">
                  <a:extLst>
                    <a:ext uri="{FF2B5EF4-FFF2-40B4-BE49-F238E27FC236}">
                      <a16:creationId xmlns:a16="http://schemas.microsoft.com/office/drawing/2014/main" id="{D7295468-A480-7C15-4C33-A2E5DD4A7C22}"/>
                    </a:ext>
                  </a:extLst>
                </p:cNvPr>
                <p:cNvSpPr/>
                <p:nvPr/>
              </p:nvSpPr>
              <p:spPr>
                <a:xfrm>
                  <a:off x="8420101"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7" name="Rounded Rectangle 19">
                  <a:extLst>
                    <a:ext uri="{FF2B5EF4-FFF2-40B4-BE49-F238E27FC236}">
                      <a16:creationId xmlns:a16="http://schemas.microsoft.com/office/drawing/2014/main" id="{58940489-64A2-1D9A-87C1-88FC153D092E}"/>
                    </a:ext>
                  </a:extLst>
                </p:cNvPr>
                <p:cNvSpPr/>
                <p:nvPr/>
              </p:nvSpPr>
              <p:spPr>
                <a:xfrm>
                  <a:off x="8568268"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8" name="Rounded Rectangle 20">
                  <a:extLst>
                    <a:ext uri="{FF2B5EF4-FFF2-40B4-BE49-F238E27FC236}">
                      <a16:creationId xmlns:a16="http://schemas.microsoft.com/office/drawing/2014/main" id="{A94CB07E-8090-A8AD-056D-33EFA10B6696}"/>
                    </a:ext>
                  </a:extLst>
                </p:cNvPr>
                <p:cNvSpPr/>
                <p:nvPr/>
              </p:nvSpPr>
              <p:spPr>
                <a:xfrm>
                  <a:off x="8716435"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9" name="Rounded Rectangle 21">
                  <a:extLst>
                    <a:ext uri="{FF2B5EF4-FFF2-40B4-BE49-F238E27FC236}">
                      <a16:creationId xmlns:a16="http://schemas.microsoft.com/office/drawing/2014/main" id="{A3900A23-5B00-C188-7FA3-44AFDBF373D5}"/>
                    </a:ext>
                  </a:extLst>
                </p:cNvPr>
                <p:cNvSpPr/>
                <p:nvPr/>
              </p:nvSpPr>
              <p:spPr>
                <a:xfrm>
                  <a:off x="8864602"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0" name="Rounded Rectangle 22">
                  <a:extLst>
                    <a:ext uri="{FF2B5EF4-FFF2-40B4-BE49-F238E27FC236}">
                      <a16:creationId xmlns:a16="http://schemas.microsoft.com/office/drawing/2014/main" id="{F249EDAA-43E9-52AA-265F-CE07924DE68E}"/>
                    </a:ext>
                  </a:extLst>
                </p:cNvPr>
                <p:cNvSpPr/>
                <p:nvPr/>
              </p:nvSpPr>
              <p:spPr>
                <a:xfrm>
                  <a:off x="9012769" y="2822223"/>
                  <a:ext cx="79023" cy="29293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1" name="Rounded Rectangle 23">
                  <a:extLst>
                    <a:ext uri="{FF2B5EF4-FFF2-40B4-BE49-F238E27FC236}">
                      <a16:creationId xmlns:a16="http://schemas.microsoft.com/office/drawing/2014/main" id="{AC881F43-2E51-4D9D-903B-2D1F8568CE9A}"/>
                    </a:ext>
                  </a:extLst>
                </p:cNvPr>
                <p:cNvSpPr/>
                <p:nvPr/>
              </p:nvSpPr>
              <p:spPr>
                <a:xfrm>
                  <a:off x="9160936" y="2822223"/>
                  <a:ext cx="79023" cy="2929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2" name="Rounded Rectangle 24">
                  <a:extLst>
                    <a:ext uri="{FF2B5EF4-FFF2-40B4-BE49-F238E27FC236}">
                      <a16:creationId xmlns:a16="http://schemas.microsoft.com/office/drawing/2014/main" id="{07C1D6F1-3DFA-26A3-9038-20B93DC69E07}"/>
                    </a:ext>
                  </a:extLst>
                </p:cNvPr>
                <p:cNvSpPr/>
                <p:nvPr/>
              </p:nvSpPr>
              <p:spPr>
                <a:xfrm>
                  <a:off x="9309103"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3" name="Rounded Rectangle 25">
                  <a:extLst>
                    <a:ext uri="{FF2B5EF4-FFF2-40B4-BE49-F238E27FC236}">
                      <a16:creationId xmlns:a16="http://schemas.microsoft.com/office/drawing/2014/main" id="{9FC526F0-3DF9-CA00-ADEC-D51DC4699C16}"/>
                    </a:ext>
                  </a:extLst>
                </p:cNvPr>
                <p:cNvSpPr/>
                <p:nvPr/>
              </p:nvSpPr>
              <p:spPr>
                <a:xfrm>
                  <a:off x="9457270"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4" name="Rounded Rectangle 26">
                  <a:extLst>
                    <a:ext uri="{FF2B5EF4-FFF2-40B4-BE49-F238E27FC236}">
                      <a16:creationId xmlns:a16="http://schemas.microsoft.com/office/drawing/2014/main" id="{A2034859-A3EF-52DB-C8A6-FCD24CDF7B89}"/>
                    </a:ext>
                  </a:extLst>
                </p:cNvPr>
                <p:cNvSpPr/>
                <p:nvPr/>
              </p:nvSpPr>
              <p:spPr>
                <a:xfrm>
                  <a:off x="9605437"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5" name="Rounded Rectangle 27">
                  <a:extLst>
                    <a:ext uri="{FF2B5EF4-FFF2-40B4-BE49-F238E27FC236}">
                      <a16:creationId xmlns:a16="http://schemas.microsoft.com/office/drawing/2014/main" id="{249D9105-5A60-C500-FB01-5D5E45A001CB}"/>
                    </a:ext>
                  </a:extLst>
                </p:cNvPr>
                <p:cNvSpPr/>
                <p:nvPr/>
              </p:nvSpPr>
              <p:spPr>
                <a:xfrm>
                  <a:off x="9753598"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77" name="Rectangle 76">
                <a:extLst>
                  <a:ext uri="{FF2B5EF4-FFF2-40B4-BE49-F238E27FC236}">
                    <a16:creationId xmlns:a16="http://schemas.microsoft.com/office/drawing/2014/main" id="{F75D6360-B83F-CF22-3854-D77746C5878A}"/>
                  </a:ext>
                </a:extLst>
              </p:cNvPr>
              <p:cNvSpPr/>
              <p:nvPr/>
            </p:nvSpPr>
            <p:spPr>
              <a:xfrm>
                <a:off x="7639047" y="3123941"/>
                <a:ext cx="1224847" cy="543034"/>
              </a:xfrm>
              <a:prstGeom prst="rect">
                <a:avLst/>
              </a:prstGeom>
            </p:spPr>
            <p:txBody>
              <a:bodyPr wrap="square" anchor="ctr">
                <a:spAutoFit/>
              </a:bodyPr>
              <a:lstStyle/>
              <a:p>
                <a:r>
                  <a:rPr lang="en-US" sz="1600" b="1" spc="-150"/>
                  <a:t>DRP</a:t>
                </a:r>
                <a:r>
                  <a:rPr lang="en-US" sz="2000" b="1" spc="-150"/>
                  <a:t> </a:t>
                </a:r>
                <a:endParaRPr lang="en-US" sz="2000"/>
              </a:p>
            </p:txBody>
          </p:sp>
          <p:sp>
            <p:nvSpPr>
              <p:cNvPr id="78" name="Rectangle 77">
                <a:extLst>
                  <a:ext uri="{FF2B5EF4-FFF2-40B4-BE49-F238E27FC236}">
                    <a16:creationId xmlns:a16="http://schemas.microsoft.com/office/drawing/2014/main" id="{63D889A9-A25B-65A3-8144-19316A2048BF}"/>
                  </a:ext>
                </a:extLst>
              </p:cNvPr>
              <p:cNvSpPr/>
              <p:nvPr/>
            </p:nvSpPr>
            <p:spPr>
              <a:xfrm>
                <a:off x="10251719" y="3526552"/>
                <a:ext cx="1352981" cy="501262"/>
              </a:xfrm>
              <a:prstGeom prst="rect">
                <a:avLst/>
              </a:prstGeom>
            </p:spPr>
            <p:txBody>
              <a:bodyPr wrap="none">
                <a:spAutoFit/>
              </a:bodyPr>
              <a:lstStyle/>
              <a:p>
                <a:r>
                  <a:rPr lang="en-US" b="1" spc="-150"/>
                  <a:t>13.3 Days</a:t>
                </a:r>
              </a:p>
            </p:txBody>
          </p:sp>
        </p:grpSp>
        <p:grpSp>
          <p:nvGrpSpPr>
            <p:cNvPr id="5" name="Group 4">
              <a:extLst>
                <a:ext uri="{FF2B5EF4-FFF2-40B4-BE49-F238E27FC236}">
                  <a16:creationId xmlns:a16="http://schemas.microsoft.com/office/drawing/2014/main" id="{BB16165B-F0B8-D696-E6CA-90E8ED75913B}"/>
                </a:ext>
              </a:extLst>
            </p:cNvPr>
            <p:cNvGrpSpPr/>
            <p:nvPr/>
          </p:nvGrpSpPr>
          <p:grpSpPr>
            <a:xfrm>
              <a:off x="7566058" y="3071303"/>
              <a:ext cx="3825665" cy="862736"/>
              <a:chOff x="7641961" y="4057773"/>
              <a:chExt cx="3825665" cy="862736"/>
            </a:xfrm>
          </p:grpSpPr>
          <p:grpSp>
            <p:nvGrpSpPr>
              <p:cNvPr id="56" name="Group 55">
                <a:extLst>
                  <a:ext uri="{FF2B5EF4-FFF2-40B4-BE49-F238E27FC236}">
                    <a16:creationId xmlns:a16="http://schemas.microsoft.com/office/drawing/2014/main" id="{B1E43E7B-D2EE-1948-540D-E8C06DC13EEC}"/>
                  </a:ext>
                </a:extLst>
              </p:cNvPr>
              <p:cNvGrpSpPr/>
              <p:nvPr/>
            </p:nvGrpSpPr>
            <p:grpSpPr>
              <a:xfrm>
                <a:off x="7732891" y="4534389"/>
                <a:ext cx="2449689" cy="292938"/>
                <a:chOff x="7382932" y="2822223"/>
                <a:chExt cx="2449689" cy="292938"/>
              </a:xfrm>
            </p:grpSpPr>
            <p:sp>
              <p:nvSpPr>
                <p:cNvPr id="59" name="Rounded Rectangle 31">
                  <a:extLst>
                    <a:ext uri="{FF2B5EF4-FFF2-40B4-BE49-F238E27FC236}">
                      <a16:creationId xmlns:a16="http://schemas.microsoft.com/office/drawing/2014/main" id="{ADAEBFD5-545D-1A90-E10C-98665DE6B8B9}"/>
                    </a:ext>
                  </a:extLst>
                </p:cNvPr>
                <p:cNvSpPr/>
                <p:nvPr/>
              </p:nvSpPr>
              <p:spPr>
                <a:xfrm>
                  <a:off x="7382932" y="2822223"/>
                  <a:ext cx="79023" cy="29293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0" name="Rounded Rectangle 32">
                  <a:extLst>
                    <a:ext uri="{FF2B5EF4-FFF2-40B4-BE49-F238E27FC236}">
                      <a16:creationId xmlns:a16="http://schemas.microsoft.com/office/drawing/2014/main" id="{FD4A8165-9C1E-830D-DBCB-98519A3058BC}"/>
                    </a:ext>
                  </a:extLst>
                </p:cNvPr>
                <p:cNvSpPr/>
                <p:nvPr/>
              </p:nvSpPr>
              <p:spPr>
                <a:xfrm>
                  <a:off x="7531099" y="2822223"/>
                  <a:ext cx="79023" cy="29293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1" name="Rounded Rectangle 33">
                  <a:extLst>
                    <a:ext uri="{FF2B5EF4-FFF2-40B4-BE49-F238E27FC236}">
                      <a16:creationId xmlns:a16="http://schemas.microsoft.com/office/drawing/2014/main" id="{79BABF37-4A8E-6698-37D6-BB75801AE0BD}"/>
                    </a:ext>
                  </a:extLst>
                </p:cNvPr>
                <p:cNvSpPr/>
                <p:nvPr/>
              </p:nvSpPr>
              <p:spPr>
                <a:xfrm>
                  <a:off x="7679266" y="2822223"/>
                  <a:ext cx="79023" cy="29293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2" name="Rounded Rectangle 34">
                  <a:extLst>
                    <a:ext uri="{FF2B5EF4-FFF2-40B4-BE49-F238E27FC236}">
                      <a16:creationId xmlns:a16="http://schemas.microsoft.com/office/drawing/2014/main" id="{83287FEF-691A-38EA-110A-AD51C2F6203E}"/>
                    </a:ext>
                  </a:extLst>
                </p:cNvPr>
                <p:cNvSpPr/>
                <p:nvPr/>
              </p:nvSpPr>
              <p:spPr>
                <a:xfrm>
                  <a:off x="7827433"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3" name="Rounded Rectangle 35">
                  <a:extLst>
                    <a:ext uri="{FF2B5EF4-FFF2-40B4-BE49-F238E27FC236}">
                      <a16:creationId xmlns:a16="http://schemas.microsoft.com/office/drawing/2014/main" id="{D21B12DF-A81F-4955-DBAA-1E8E740FFDCA}"/>
                    </a:ext>
                  </a:extLst>
                </p:cNvPr>
                <p:cNvSpPr/>
                <p:nvPr/>
              </p:nvSpPr>
              <p:spPr>
                <a:xfrm>
                  <a:off x="7975600"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4" name="Rounded Rectangle 36">
                  <a:extLst>
                    <a:ext uri="{FF2B5EF4-FFF2-40B4-BE49-F238E27FC236}">
                      <a16:creationId xmlns:a16="http://schemas.microsoft.com/office/drawing/2014/main" id="{8156BD9A-FE3C-E585-C4EA-6DFF5EBCE09C}"/>
                    </a:ext>
                  </a:extLst>
                </p:cNvPr>
                <p:cNvSpPr/>
                <p:nvPr/>
              </p:nvSpPr>
              <p:spPr>
                <a:xfrm>
                  <a:off x="8123767"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5" name="Rounded Rectangle 37">
                  <a:extLst>
                    <a:ext uri="{FF2B5EF4-FFF2-40B4-BE49-F238E27FC236}">
                      <a16:creationId xmlns:a16="http://schemas.microsoft.com/office/drawing/2014/main" id="{644BBF47-FD43-B646-79A2-76B2FB0425F0}"/>
                    </a:ext>
                  </a:extLst>
                </p:cNvPr>
                <p:cNvSpPr/>
                <p:nvPr/>
              </p:nvSpPr>
              <p:spPr>
                <a:xfrm>
                  <a:off x="8271934"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6" name="Rounded Rectangle 38">
                  <a:extLst>
                    <a:ext uri="{FF2B5EF4-FFF2-40B4-BE49-F238E27FC236}">
                      <a16:creationId xmlns:a16="http://schemas.microsoft.com/office/drawing/2014/main" id="{0BC6C99C-9114-0373-7B01-E7662B2B03E7}"/>
                    </a:ext>
                  </a:extLst>
                </p:cNvPr>
                <p:cNvSpPr/>
                <p:nvPr/>
              </p:nvSpPr>
              <p:spPr>
                <a:xfrm>
                  <a:off x="8420101"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7" name="Rounded Rectangle 39">
                  <a:extLst>
                    <a:ext uri="{FF2B5EF4-FFF2-40B4-BE49-F238E27FC236}">
                      <a16:creationId xmlns:a16="http://schemas.microsoft.com/office/drawing/2014/main" id="{70E432F5-C213-7BF8-B8E1-00668E6B1B6F}"/>
                    </a:ext>
                  </a:extLst>
                </p:cNvPr>
                <p:cNvSpPr/>
                <p:nvPr/>
              </p:nvSpPr>
              <p:spPr>
                <a:xfrm>
                  <a:off x="8568268"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8" name="Rounded Rectangle 40">
                  <a:extLst>
                    <a:ext uri="{FF2B5EF4-FFF2-40B4-BE49-F238E27FC236}">
                      <a16:creationId xmlns:a16="http://schemas.microsoft.com/office/drawing/2014/main" id="{5DB5EBFC-B00D-1D85-A409-5859E9E35B5B}"/>
                    </a:ext>
                  </a:extLst>
                </p:cNvPr>
                <p:cNvSpPr/>
                <p:nvPr/>
              </p:nvSpPr>
              <p:spPr>
                <a:xfrm>
                  <a:off x="8716435"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9" name="Rounded Rectangle 41">
                  <a:extLst>
                    <a:ext uri="{FF2B5EF4-FFF2-40B4-BE49-F238E27FC236}">
                      <a16:creationId xmlns:a16="http://schemas.microsoft.com/office/drawing/2014/main" id="{00A90E33-E6B2-177A-EBE0-372F95C39E6B}"/>
                    </a:ext>
                  </a:extLst>
                </p:cNvPr>
                <p:cNvSpPr/>
                <p:nvPr/>
              </p:nvSpPr>
              <p:spPr>
                <a:xfrm>
                  <a:off x="8864602"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70" name="Rounded Rectangle 42">
                  <a:extLst>
                    <a:ext uri="{FF2B5EF4-FFF2-40B4-BE49-F238E27FC236}">
                      <a16:creationId xmlns:a16="http://schemas.microsoft.com/office/drawing/2014/main" id="{2773C1D4-826B-3625-2498-C2AE804333EF}"/>
                    </a:ext>
                  </a:extLst>
                </p:cNvPr>
                <p:cNvSpPr/>
                <p:nvPr/>
              </p:nvSpPr>
              <p:spPr>
                <a:xfrm>
                  <a:off x="9012769"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71" name="Rounded Rectangle 43">
                  <a:extLst>
                    <a:ext uri="{FF2B5EF4-FFF2-40B4-BE49-F238E27FC236}">
                      <a16:creationId xmlns:a16="http://schemas.microsoft.com/office/drawing/2014/main" id="{312DC63B-DE58-7B8B-CE04-1ECDAFFDC9A6}"/>
                    </a:ext>
                  </a:extLst>
                </p:cNvPr>
                <p:cNvSpPr/>
                <p:nvPr/>
              </p:nvSpPr>
              <p:spPr>
                <a:xfrm>
                  <a:off x="9160936"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72" name="Rounded Rectangle 44">
                  <a:extLst>
                    <a:ext uri="{FF2B5EF4-FFF2-40B4-BE49-F238E27FC236}">
                      <a16:creationId xmlns:a16="http://schemas.microsoft.com/office/drawing/2014/main" id="{AED8B2D6-3427-2FE3-D046-24F05C99A737}"/>
                    </a:ext>
                  </a:extLst>
                </p:cNvPr>
                <p:cNvSpPr/>
                <p:nvPr/>
              </p:nvSpPr>
              <p:spPr>
                <a:xfrm>
                  <a:off x="9309103"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73" name="Rounded Rectangle 45">
                  <a:extLst>
                    <a:ext uri="{FF2B5EF4-FFF2-40B4-BE49-F238E27FC236}">
                      <a16:creationId xmlns:a16="http://schemas.microsoft.com/office/drawing/2014/main" id="{A40A5CC5-C3F1-F3CA-377B-0004258D1E05}"/>
                    </a:ext>
                  </a:extLst>
                </p:cNvPr>
                <p:cNvSpPr/>
                <p:nvPr/>
              </p:nvSpPr>
              <p:spPr>
                <a:xfrm>
                  <a:off x="9457270"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74" name="Rounded Rectangle 46">
                  <a:extLst>
                    <a:ext uri="{FF2B5EF4-FFF2-40B4-BE49-F238E27FC236}">
                      <a16:creationId xmlns:a16="http://schemas.microsoft.com/office/drawing/2014/main" id="{EFFE0A7A-FB87-32DA-F00B-41315A9600C8}"/>
                    </a:ext>
                  </a:extLst>
                </p:cNvPr>
                <p:cNvSpPr/>
                <p:nvPr/>
              </p:nvSpPr>
              <p:spPr>
                <a:xfrm>
                  <a:off x="9605437"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75" name="Rounded Rectangle 47">
                  <a:extLst>
                    <a:ext uri="{FF2B5EF4-FFF2-40B4-BE49-F238E27FC236}">
                      <a16:creationId xmlns:a16="http://schemas.microsoft.com/office/drawing/2014/main" id="{6E170F3E-0B69-1384-ED5B-F27300659150}"/>
                    </a:ext>
                  </a:extLst>
                </p:cNvPr>
                <p:cNvSpPr/>
                <p:nvPr/>
              </p:nvSpPr>
              <p:spPr>
                <a:xfrm>
                  <a:off x="9753598"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57" name="Rectangle 56">
                <a:extLst>
                  <a:ext uri="{FF2B5EF4-FFF2-40B4-BE49-F238E27FC236}">
                    <a16:creationId xmlns:a16="http://schemas.microsoft.com/office/drawing/2014/main" id="{3AF0DFE2-9E13-83C7-8E1A-F16B1DB0EE9F}"/>
                  </a:ext>
                </a:extLst>
              </p:cNvPr>
              <p:cNvSpPr/>
              <p:nvPr/>
            </p:nvSpPr>
            <p:spPr>
              <a:xfrm>
                <a:off x="7641961" y="4057773"/>
                <a:ext cx="1481670" cy="459489"/>
              </a:xfrm>
              <a:prstGeom prst="rect">
                <a:avLst/>
              </a:prstGeom>
            </p:spPr>
            <p:txBody>
              <a:bodyPr wrap="square" anchor="ctr">
                <a:spAutoFit/>
              </a:bodyPr>
              <a:lstStyle/>
              <a:p>
                <a:r>
                  <a:rPr lang="en-US" sz="1600" b="1" spc="-150"/>
                  <a:t>Field Staff</a:t>
                </a:r>
                <a:endParaRPr lang="en-US" sz="1600"/>
              </a:p>
            </p:txBody>
          </p:sp>
          <p:sp>
            <p:nvSpPr>
              <p:cNvPr id="58" name="Rectangle 57">
                <a:extLst>
                  <a:ext uri="{FF2B5EF4-FFF2-40B4-BE49-F238E27FC236}">
                    <a16:creationId xmlns:a16="http://schemas.microsoft.com/office/drawing/2014/main" id="{207FF020-7EE1-B0BE-F3B1-4D40C0347325}"/>
                  </a:ext>
                </a:extLst>
              </p:cNvPr>
              <p:cNvSpPr/>
              <p:nvPr/>
            </p:nvSpPr>
            <p:spPr>
              <a:xfrm>
                <a:off x="10251718" y="4419247"/>
                <a:ext cx="1215908" cy="501262"/>
              </a:xfrm>
              <a:prstGeom prst="rect">
                <a:avLst/>
              </a:prstGeom>
            </p:spPr>
            <p:txBody>
              <a:bodyPr wrap="none">
                <a:spAutoFit/>
              </a:bodyPr>
              <a:lstStyle/>
              <a:p>
                <a:r>
                  <a:rPr lang="en-US" b="1" spc="-150"/>
                  <a:t>2.7 Days</a:t>
                </a:r>
              </a:p>
            </p:txBody>
          </p:sp>
        </p:grpSp>
        <p:grpSp>
          <p:nvGrpSpPr>
            <p:cNvPr id="6" name="Group 5">
              <a:extLst>
                <a:ext uri="{FF2B5EF4-FFF2-40B4-BE49-F238E27FC236}">
                  <a16:creationId xmlns:a16="http://schemas.microsoft.com/office/drawing/2014/main" id="{F69383AF-250D-8D5A-0F5F-92EFFB465724}"/>
                </a:ext>
              </a:extLst>
            </p:cNvPr>
            <p:cNvGrpSpPr/>
            <p:nvPr/>
          </p:nvGrpSpPr>
          <p:grpSpPr>
            <a:xfrm>
              <a:off x="7599125" y="3995853"/>
              <a:ext cx="3792598" cy="849077"/>
              <a:chOff x="7675028" y="4982323"/>
              <a:chExt cx="3792598" cy="849077"/>
            </a:xfrm>
          </p:grpSpPr>
          <p:grpSp>
            <p:nvGrpSpPr>
              <p:cNvPr id="36" name="Group 35">
                <a:extLst>
                  <a:ext uri="{FF2B5EF4-FFF2-40B4-BE49-F238E27FC236}">
                    <a16:creationId xmlns:a16="http://schemas.microsoft.com/office/drawing/2014/main" id="{5E3381BA-08FE-C312-848C-4C9F3B2CBC4F}"/>
                  </a:ext>
                </a:extLst>
              </p:cNvPr>
              <p:cNvGrpSpPr/>
              <p:nvPr/>
            </p:nvGrpSpPr>
            <p:grpSpPr>
              <a:xfrm>
                <a:off x="7732891" y="5438763"/>
                <a:ext cx="2449689" cy="292938"/>
                <a:chOff x="7382932" y="2822223"/>
                <a:chExt cx="2449689" cy="292938"/>
              </a:xfrm>
            </p:grpSpPr>
            <p:sp>
              <p:nvSpPr>
                <p:cNvPr id="39" name="Rounded Rectangle 50">
                  <a:extLst>
                    <a:ext uri="{FF2B5EF4-FFF2-40B4-BE49-F238E27FC236}">
                      <a16:creationId xmlns:a16="http://schemas.microsoft.com/office/drawing/2014/main" id="{A1252E70-F9AA-425A-42E1-2155D7F47720}"/>
                    </a:ext>
                  </a:extLst>
                </p:cNvPr>
                <p:cNvSpPr/>
                <p:nvPr/>
              </p:nvSpPr>
              <p:spPr>
                <a:xfrm>
                  <a:off x="7382932"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0" name="Rounded Rectangle 51">
                  <a:extLst>
                    <a:ext uri="{FF2B5EF4-FFF2-40B4-BE49-F238E27FC236}">
                      <a16:creationId xmlns:a16="http://schemas.microsoft.com/office/drawing/2014/main" id="{1A8C1A5A-138C-933C-AFB2-8D89EBB50660}"/>
                    </a:ext>
                  </a:extLst>
                </p:cNvPr>
                <p:cNvSpPr/>
                <p:nvPr/>
              </p:nvSpPr>
              <p:spPr>
                <a:xfrm>
                  <a:off x="7531099"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1" name="Rounded Rectangle 52">
                  <a:extLst>
                    <a:ext uri="{FF2B5EF4-FFF2-40B4-BE49-F238E27FC236}">
                      <a16:creationId xmlns:a16="http://schemas.microsoft.com/office/drawing/2014/main" id="{82EF5BC9-FFCD-FA96-28C6-9CBF1B1C061E}"/>
                    </a:ext>
                  </a:extLst>
                </p:cNvPr>
                <p:cNvSpPr/>
                <p:nvPr/>
              </p:nvSpPr>
              <p:spPr>
                <a:xfrm>
                  <a:off x="7679266"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2" name="Rounded Rectangle 53">
                  <a:extLst>
                    <a:ext uri="{FF2B5EF4-FFF2-40B4-BE49-F238E27FC236}">
                      <a16:creationId xmlns:a16="http://schemas.microsoft.com/office/drawing/2014/main" id="{00897E41-4220-A04B-4C61-15B85529EA31}"/>
                    </a:ext>
                  </a:extLst>
                </p:cNvPr>
                <p:cNvSpPr/>
                <p:nvPr/>
              </p:nvSpPr>
              <p:spPr>
                <a:xfrm>
                  <a:off x="7827433"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3" name="Rounded Rectangle 54">
                  <a:extLst>
                    <a:ext uri="{FF2B5EF4-FFF2-40B4-BE49-F238E27FC236}">
                      <a16:creationId xmlns:a16="http://schemas.microsoft.com/office/drawing/2014/main" id="{7848F4B7-A445-0D7E-71BF-153030CDAA9F}"/>
                    </a:ext>
                  </a:extLst>
                </p:cNvPr>
                <p:cNvSpPr/>
                <p:nvPr/>
              </p:nvSpPr>
              <p:spPr>
                <a:xfrm>
                  <a:off x="7975600"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4" name="Rounded Rectangle 55">
                  <a:extLst>
                    <a:ext uri="{FF2B5EF4-FFF2-40B4-BE49-F238E27FC236}">
                      <a16:creationId xmlns:a16="http://schemas.microsoft.com/office/drawing/2014/main" id="{057E4D6F-B5A5-61AA-3104-DB670E877CF9}"/>
                    </a:ext>
                  </a:extLst>
                </p:cNvPr>
                <p:cNvSpPr/>
                <p:nvPr/>
              </p:nvSpPr>
              <p:spPr>
                <a:xfrm>
                  <a:off x="8123767"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5" name="Rounded Rectangle 56">
                  <a:extLst>
                    <a:ext uri="{FF2B5EF4-FFF2-40B4-BE49-F238E27FC236}">
                      <a16:creationId xmlns:a16="http://schemas.microsoft.com/office/drawing/2014/main" id="{1628A5C7-8A27-A5C5-A809-F1BCE2F8EB7A}"/>
                    </a:ext>
                  </a:extLst>
                </p:cNvPr>
                <p:cNvSpPr/>
                <p:nvPr/>
              </p:nvSpPr>
              <p:spPr>
                <a:xfrm>
                  <a:off x="8271934"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6" name="Rounded Rectangle 57">
                  <a:extLst>
                    <a:ext uri="{FF2B5EF4-FFF2-40B4-BE49-F238E27FC236}">
                      <a16:creationId xmlns:a16="http://schemas.microsoft.com/office/drawing/2014/main" id="{D2E201DD-FA6C-8605-09DF-0D1CD8AB961E}"/>
                    </a:ext>
                  </a:extLst>
                </p:cNvPr>
                <p:cNvSpPr/>
                <p:nvPr/>
              </p:nvSpPr>
              <p:spPr>
                <a:xfrm>
                  <a:off x="8420101"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7" name="Rounded Rectangle 58">
                  <a:extLst>
                    <a:ext uri="{FF2B5EF4-FFF2-40B4-BE49-F238E27FC236}">
                      <a16:creationId xmlns:a16="http://schemas.microsoft.com/office/drawing/2014/main" id="{5D2DD2EA-723C-A03D-A9F5-619F9FD17588}"/>
                    </a:ext>
                  </a:extLst>
                </p:cNvPr>
                <p:cNvSpPr/>
                <p:nvPr/>
              </p:nvSpPr>
              <p:spPr>
                <a:xfrm>
                  <a:off x="8568268"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8" name="Rounded Rectangle 59">
                  <a:extLst>
                    <a:ext uri="{FF2B5EF4-FFF2-40B4-BE49-F238E27FC236}">
                      <a16:creationId xmlns:a16="http://schemas.microsoft.com/office/drawing/2014/main" id="{B86C022C-A2F7-6D91-0CF0-DC8130BBDF54}"/>
                    </a:ext>
                  </a:extLst>
                </p:cNvPr>
                <p:cNvSpPr/>
                <p:nvPr/>
              </p:nvSpPr>
              <p:spPr>
                <a:xfrm>
                  <a:off x="8716435"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9" name="Rounded Rectangle 60">
                  <a:extLst>
                    <a:ext uri="{FF2B5EF4-FFF2-40B4-BE49-F238E27FC236}">
                      <a16:creationId xmlns:a16="http://schemas.microsoft.com/office/drawing/2014/main" id="{FC15D5E8-FD5E-EFFA-B790-906527FC86EB}"/>
                    </a:ext>
                  </a:extLst>
                </p:cNvPr>
                <p:cNvSpPr/>
                <p:nvPr/>
              </p:nvSpPr>
              <p:spPr>
                <a:xfrm>
                  <a:off x="8864602"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50" name="Rounded Rectangle 61">
                  <a:extLst>
                    <a:ext uri="{FF2B5EF4-FFF2-40B4-BE49-F238E27FC236}">
                      <a16:creationId xmlns:a16="http://schemas.microsoft.com/office/drawing/2014/main" id="{6CAC2439-AAFE-646C-64D6-CCEBF2E106C8}"/>
                    </a:ext>
                  </a:extLst>
                </p:cNvPr>
                <p:cNvSpPr/>
                <p:nvPr/>
              </p:nvSpPr>
              <p:spPr>
                <a:xfrm>
                  <a:off x="9012769"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51" name="Rounded Rectangle 62">
                  <a:extLst>
                    <a:ext uri="{FF2B5EF4-FFF2-40B4-BE49-F238E27FC236}">
                      <a16:creationId xmlns:a16="http://schemas.microsoft.com/office/drawing/2014/main" id="{FC2BB5C9-438D-880B-0F75-9EADC05F7E8A}"/>
                    </a:ext>
                  </a:extLst>
                </p:cNvPr>
                <p:cNvSpPr/>
                <p:nvPr/>
              </p:nvSpPr>
              <p:spPr>
                <a:xfrm>
                  <a:off x="9160936"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52" name="Rounded Rectangle 63">
                  <a:extLst>
                    <a:ext uri="{FF2B5EF4-FFF2-40B4-BE49-F238E27FC236}">
                      <a16:creationId xmlns:a16="http://schemas.microsoft.com/office/drawing/2014/main" id="{C07178D9-A21F-C020-6F1A-225CB7591335}"/>
                    </a:ext>
                  </a:extLst>
                </p:cNvPr>
                <p:cNvSpPr/>
                <p:nvPr/>
              </p:nvSpPr>
              <p:spPr>
                <a:xfrm>
                  <a:off x="9309103"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53" name="Rounded Rectangle 64">
                  <a:extLst>
                    <a:ext uri="{FF2B5EF4-FFF2-40B4-BE49-F238E27FC236}">
                      <a16:creationId xmlns:a16="http://schemas.microsoft.com/office/drawing/2014/main" id="{3F966505-21FE-300F-CACD-E09286ACEE40}"/>
                    </a:ext>
                  </a:extLst>
                </p:cNvPr>
                <p:cNvSpPr/>
                <p:nvPr/>
              </p:nvSpPr>
              <p:spPr>
                <a:xfrm>
                  <a:off x="9457270"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54" name="Rounded Rectangle 65">
                  <a:extLst>
                    <a:ext uri="{FF2B5EF4-FFF2-40B4-BE49-F238E27FC236}">
                      <a16:creationId xmlns:a16="http://schemas.microsoft.com/office/drawing/2014/main" id="{97A7C94A-02B8-2ED0-27C0-EE3806A27CE2}"/>
                    </a:ext>
                  </a:extLst>
                </p:cNvPr>
                <p:cNvSpPr/>
                <p:nvPr/>
              </p:nvSpPr>
              <p:spPr>
                <a:xfrm>
                  <a:off x="9605437"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55" name="Rounded Rectangle 66">
                  <a:extLst>
                    <a:ext uri="{FF2B5EF4-FFF2-40B4-BE49-F238E27FC236}">
                      <a16:creationId xmlns:a16="http://schemas.microsoft.com/office/drawing/2014/main" id="{1333DDBE-7D69-EFC4-9A30-A3EAD50FB8ED}"/>
                    </a:ext>
                  </a:extLst>
                </p:cNvPr>
                <p:cNvSpPr/>
                <p:nvPr/>
              </p:nvSpPr>
              <p:spPr>
                <a:xfrm>
                  <a:off x="9753598"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37" name="Rectangle 36">
                <a:extLst>
                  <a:ext uri="{FF2B5EF4-FFF2-40B4-BE49-F238E27FC236}">
                    <a16:creationId xmlns:a16="http://schemas.microsoft.com/office/drawing/2014/main" id="{6FD67D55-6F4D-C85D-ABF4-5EBA727CCEA5}"/>
                  </a:ext>
                </a:extLst>
              </p:cNvPr>
              <p:cNvSpPr/>
              <p:nvPr/>
            </p:nvSpPr>
            <p:spPr>
              <a:xfrm>
                <a:off x="7675028" y="4982323"/>
                <a:ext cx="1224846" cy="459489"/>
              </a:xfrm>
              <a:prstGeom prst="rect">
                <a:avLst/>
              </a:prstGeom>
            </p:spPr>
            <p:txBody>
              <a:bodyPr wrap="square" anchor="ctr">
                <a:spAutoFit/>
              </a:bodyPr>
              <a:lstStyle/>
              <a:p>
                <a:r>
                  <a:rPr lang="en-US" sz="1600" b="1" spc="-150"/>
                  <a:t>Virtual</a:t>
                </a:r>
                <a:endParaRPr lang="en-US" sz="1600"/>
              </a:p>
            </p:txBody>
          </p:sp>
          <p:sp>
            <p:nvSpPr>
              <p:cNvPr id="38" name="Rectangle 37">
                <a:extLst>
                  <a:ext uri="{FF2B5EF4-FFF2-40B4-BE49-F238E27FC236}">
                    <a16:creationId xmlns:a16="http://schemas.microsoft.com/office/drawing/2014/main" id="{C31C06D5-52C5-E36C-DAA4-E9ADA4E4E746}"/>
                  </a:ext>
                </a:extLst>
              </p:cNvPr>
              <p:cNvSpPr/>
              <p:nvPr/>
            </p:nvSpPr>
            <p:spPr>
              <a:xfrm>
                <a:off x="10251718" y="5330138"/>
                <a:ext cx="1215908" cy="501262"/>
              </a:xfrm>
              <a:prstGeom prst="rect">
                <a:avLst/>
              </a:prstGeom>
            </p:spPr>
            <p:txBody>
              <a:bodyPr wrap="none">
                <a:spAutoFit/>
              </a:bodyPr>
              <a:lstStyle/>
              <a:p>
                <a:r>
                  <a:rPr lang="en-US" b="1" spc="-150"/>
                  <a:t>0.4 Days</a:t>
                </a:r>
              </a:p>
            </p:txBody>
          </p:sp>
        </p:grpSp>
        <p:pic>
          <p:nvPicPr>
            <p:cNvPr id="7" name="Picture 6" descr="Icon&#10;&#10;Description automatically generated with medium confidence">
              <a:extLst>
                <a:ext uri="{FF2B5EF4-FFF2-40B4-BE49-F238E27FC236}">
                  <a16:creationId xmlns:a16="http://schemas.microsoft.com/office/drawing/2014/main" id="{CE33F41D-8426-D865-B4D4-1FD02263A15F}"/>
                </a:ext>
              </a:extLst>
            </p:cNvPr>
            <p:cNvPicPr>
              <a:picLocks noChangeAspect="1"/>
            </p:cNvPicPr>
            <p:nvPr/>
          </p:nvPicPr>
          <p:blipFill>
            <a:blip r:embed="rId4"/>
            <a:stretch>
              <a:fillRect/>
            </a:stretch>
          </p:blipFill>
          <p:spPr>
            <a:xfrm>
              <a:off x="6759348" y="3384886"/>
              <a:ext cx="625480" cy="527054"/>
            </a:xfrm>
            <a:prstGeom prst="rect">
              <a:avLst/>
            </a:prstGeom>
          </p:spPr>
        </p:pic>
        <p:pic>
          <p:nvPicPr>
            <p:cNvPr id="8" name="Picture 7" descr="Icon&#10;&#10;Description automatically generated">
              <a:extLst>
                <a:ext uri="{FF2B5EF4-FFF2-40B4-BE49-F238E27FC236}">
                  <a16:creationId xmlns:a16="http://schemas.microsoft.com/office/drawing/2014/main" id="{E8EFFD6A-3CD6-F364-992B-C1B3A11B4321}"/>
                </a:ext>
              </a:extLst>
            </p:cNvPr>
            <p:cNvPicPr>
              <a:picLocks noChangeAspect="1"/>
            </p:cNvPicPr>
            <p:nvPr/>
          </p:nvPicPr>
          <p:blipFill>
            <a:blip r:embed="rId5"/>
            <a:stretch>
              <a:fillRect/>
            </a:stretch>
          </p:blipFill>
          <p:spPr>
            <a:xfrm>
              <a:off x="6758286" y="2526488"/>
              <a:ext cx="625480" cy="52705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E7A54D42-C314-62D1-4D54-80647FBE0FB2}"/>
                </a:ext>
              </a:extLst>
            </p:cNvPr>
            <p:cNvPicPr>
              <a:picLocks noChangeAspect="1"/>
            </p:cNvPicPr>
            <p:nvPr/>
          </p:nvPicPr>
          <p:blipFill>
            <a:blip r:embed="rId6"/>
            <a:stretch>
              <a:fillRect/>
            </a:stretch>
          </p:blipFill>
          <p:spPr>
            <a:xfrm>
              <a:off x="6659330" y="4081796"/>
              <a:ext cx="812800" cy="812800"/>
            </a:xfrm>
            <a:prstGeom prst="rect">
              <a:avLst/>
            </a:prstGeom>
          </p:spPr>
        </p:pic>
        <p:grpSp>
          <p:nvGrpSpPr>
            <p:cNvPr id="14" name="Group 13">
              <a:extLst>
                <a:ext uri="{FF2B5EF4-FFF2-40B4-BE49-F238E27FC236}">
                  <a16:creationId xmlns:a16="http://schemas.microsoft.com/office/drawing/2014/main" id="{B084CA73-C1EE-0EAC-6065-B4A6603B25FC}"/>
                </a:ext>
              </a:extLst>
            </p:cNvPr>
            <p:cNvGrpSpPr/>
            <p:nvPr/>
          </p:nvGrpSpPr>
          <p:grpSpPr>
            <a:xfrm>
              <a:off x="7600282" y="4920403"/>
              <a:ext cx="4077167" cy="824357"/>
              <a:chOff x="7664604" y="5007042"/>
              <a:chExt cx="4077167" cy="824357"/>
            </a:xfrm>
          </p:grpSpPr>
          <p:grpSp>
            <p:nvGrpSpPr>
              <p:cNvPr id="16" name="Group 15">
                <a:extLst>
                  <a:ext uri="{FF2B5EF4-FFF2-40B4-BE49-F238E27FC236}">
                    <a16:creationId xmlns:a16="http://schemas.microsoft.com/office/drawing/2014/main" id="{8157F191-C532-1564-EE48-C05D5DF3F9C5}"/>
                  </a:ext>
                </a:extLst>
              </p:cNvPr>
              <p:cNvGrpSpPr/>
              <p:nvPr/>
            </p:nvGrpSpPr>
            <p:grpSpPr>
              <a:xfrm>
                <a:off x="7732891" y="5438763"/>
                <a:ext cx="2449689" cy="292938"/>
                <a:chOff x="7382932" y="2822223"/>
                <a:chExt cx="2449689" cy="292938"/>
              </a:xfrm>
            </p:grpSpPr>
            <p:sp>
              <p:nvSpPr>
                <p:cNvPr id="19" name="Rounded Rectangle 50">
                  <a:extLst>
                    <a:ext uri="{FF2B5EF4-FFF2-40B4-BE49-F238E27FC236}">
                      <a16:creationId xmlns:a16="http://schemas.microsoft.com/office/drawing/2014/main" id="{B9D82BDD-8924-D980-B63A-9D46D9DC35F2}"/>
                    </a:ext>
                  </a:extLst>
                </p:cNvPr>
                <p:cNvSpPr/>
                <p:nvPr/>
              </p:nvSpPr>
              <p:spPr>
                <a:xfrm>
                  <a:off x="7382932" y="2822223"/>
                  <a:ext cx="79023" cy="292938"/>
                </a:xfrm>
                <a:prstGeom prst="roundRect">
                  <a:avLst>
                    <a:gd name="adj" fmla="val 50000"/>
                  </a:avLst>
                </a:prstGeom>
                <a:gradFill>
                  <a:gsLst>
                    <a:gs pos="80000">
                      <a:schemeClr val="bg1"/>
                    </a:gs>
                    <a:gs pos="6000">
                      <a:schemeClr val="accent1">
                        <a:lumMod val="45000"/>
                        <a:lumOff val="55000"/>
                      </a:schemeClr>
                    </a:gs>
                    <a:gs pos="25000">
                      <a:schemeClr val="accent1">
                        <a:lumMod val="45000"/>
                        <a:lumOff val="55000"/>
                      </a:schemeClr>
                    </a:gs>
                    <a:gs pos="44000">
                      <a:schemeClr val="accent1">
                        <a:lumMod val="30000"/>
                        <a:lumOff val="7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0" name="Rounded Rectangle 51">
                  <a:extLst>
                    <a:ext uri="{FF2B5EF4-FFF2-40B4-BE49-F238E27FC236}">
                      <a16:creationId xmlns:a16="http://schemas.microsoft.com/office/drawing/2014/main" id="{4E4A046A-66A9-4518-A53D-86451C5CC3C3}"/>
                    </a:ext>
                  </a:extLst>
                </p:cNvPr>
                <p:cNvSpPr/>
                <p:nvPr/>
              </p:nvSpPr>
              <p:spPr>
                <a:xfrm>
                  <a:off x="7531099"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1" name="Rounded Rectangle 52">
                  <a:extLst>
                    <a:ext uri="{FF2B5EF4-FFF2-40B4-BE49-F238E27FC236}">
                      <a16:creationId xmlns:a16="http://schemas.microsoft.com/office/drawing/2014/main" id="{4DEF9EDE-A5D3-2157-1C71-DD29AFC7ED5A}"/>
                    </a:ext>
                  </a:extLst>
                </p:cNvPr>
                <p:cNvSpPr/>
                <p:nvPr/>
              </p:nvSpPr>
              <p:spPr>
                <a:xfrm>
                  <a:off x="7679266"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2" name="Rounded Rectangle 53">
                  <a:extLst>
                    <a:ext uri="{FF2B5EF4-FFF2-40B4-BE49-F238E27FC236}">
                      <a16:creationId xmlns:a16="http://schemas.microsoft.com/office/drawing/2014/main" id="{72FA1C08-1F57-5FD3-8491-AC720CC32820}"/>
                    </a:ext>
                  </a:extLst>
                </p:cNvPr>
                <p:cNvSpPr/>
                <p:nvPr/>
              </p:nvSpPr>
              <p:spPr>
                <a:xfrm>
                  <a:off x="7827433"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3" name="Rounded Rectangle 54">
                  <a:extLst>
                    <a:ext uri="{FF2B5EF4-FFF2-40B4-BE49-F238E27FC236}">
                      <a16:creationId xmlns:a16="http://schemas.microsoft.com/office/drawing/2014/main" id="{72925BBD-5C71-07B0-6A2E-F38074BD4390}"/>
                    </a:ext>
                  </a:extLst>
                </p:cNvPr>
                <p:cNvSpPr/>
                <p:nvPr/>
              </p:nvSpPr>
              <p:spPr>
                <a:xfrm>
                  <a:off x="7975600"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4" name="Rounded Rectangle 55">
                  <a:extLst>
                    <a:ext uri="{FF2B5EF4-FFF2-40B4-BE49-F238E27FC236}">
                      <a16:creationId xmlns:a16="http://schemas.microsoft.com/office/drawing/2014/main" id="{7C8ED6F7-193E-A3E3-5096-61AB8C32E7D9}"/>
                    </a:ext>
                  </a:extLst>
                </p:cNvPr>
                <p:cNvSpPr/>
                <p:nvPr/>
              </p:nvSpPr>
              <p:spPr>
                <a:xfrm>
                  <a:off x="8123767"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5" name="Rounded Rectangle 56">
                  <a:extLst>
                    <a:ext uri="{FF2B5EF4-FFF2-40B4-BE49-F238E27FC236}">
                      <a16:creationId xmlns:a16="http://schemas.microsoft.com/office/drawing/2014/main" id="{E75FE02A-0A58-BC9C-0CFD-9BD5844D19E5}"/>
                    </a:ext>
                  </a:extLst>
                </p:cNvPr>
                <p:cNvSpPr/>
                <p:nvPr/>
              </p:nvSpPr>
              <p:spPr>
                <a:xfrm>
                  <a:off x="8271934"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6" name="Rounded Rectangle 57">
                  <a:extLst>
                    <a:ext uri="{FF2B5EF4-FFF2-40B4-BE49-F238E27FC236}">
                      <a16:creationId xmlns:a16="http://schemas.microsoft.com/office/drawing/2014/main" id="{2E2E4979-D3C1-D0BE-6D81-D945FDFC05AE}"/>
                    </a:ext>
                  </a:extLst>
                </p:cNvPr>
                <p:cNvSpPr/>
                <p:nvPr/>
              </p:nvSpPr>
              <p:spPr>
                <a:xfrm>
                  <a:off x="8420101"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7" name="Rounded Rectangle 58">
                  <a:extLst>
                    <a:ext uri="{FF2B5EF4-FFF2-40B4-BE49-F238E27FC236}">
                      <a16:creationId xmlns:a16="http://schemas.microsoft.com/office/drawing/2014/main" id="{B05761B4-26F2-F55A-6AA4-44F09790BEC6}"/>
                    </a:ext>
                  </a:extLst>
                </p:cNvPr>
                <p:cNvSpPr/>
                <p:nvPr/>
              </p:nvSpPr>
              <p:spPr>
                <a:xfrm>
                  <a:off x="8568268"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8" name="Rounded Rectangle 59">
                  <a:extLst>
                    <a:ext uri="{FF2B5EF4-FFF2-40B4-BE49-F238E27FC236}">
                      <a16:creationId xmlns:a16="http://schemas.microsoft.com/office/drawing/2014/main" id="{E275458F-CA6A-560C-69F2-F6E7FCB77C7B}"/>
                    </a:ext>
                  </a:extLst>
                </p:cNvPr>
                <p:cNvSpPr/>
                <p:nvPr/>
              </p:nvSpPr>
              <p:spPr>
                <a:xfrm>
                  <a:off x="8716435"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9" name="Rounded Rectangle 60">
                  <a:extLst>
                    <a:ext uri="{FF2B5EF4-FFF2-40B4-BE49-F238E27FC236}">
                      <a16:creationId xmlns:a16="http://schemas.microsoft.com/office/drawing/2014/main" id="{1560C3EC-1C86-162A-46CA-F447C800A6DB}"/>
                    </a:ext>
                  </a:extLst>
                </p:cNvPr>
                <p:cNvSpPr/>
                <p:nvPr/>
              </p:nvSpPr>
              <p:spPr>
                <a:xfrm>
                  <a:off x="8864602"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0" name="Rounded Rectangle 61">
                  <a:extLst>
                    <a:ext uri="{FF2B5EF4-FFF2-40B4-BE49-F238E27FC236}">
                      <a16:creationId xmlns:a16="http://schemas.microsoft.com/office/drawing/2014/main" id="{2BC3C68F-81D0-30D9-EEC4-28BE8ED16239}"/>
                    </a:ext>
                  </a:extLst>
                </p:cNvPr>
                <p:cNvSpPr/>
                <p:nvPr/>
              </p:nvSpPr>
              <p:spPr>
                <a:xfrm>
                  <a:off x="9012769"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1" name="Rounded Rectangle 62">
                  <a:extLst>
                    <a:ext uri="{FF2B5EF4-FFF2-40B4-BE49-F238E27FC236}">
                      <a16:creationId xmlns:a16="http://schemas.microsoft.com/office/drawing/2014/main" id="{5ADBA446-2AC3-921B-E946-5AA7029AA5BF}"/>
                    </a:ext>
                  </a:extLst>
                </p:cNvPr>
                <p:cNvSpPr/>
                <p:nvPr/>
              </p:nvSpPr>
              <p:spPr>
                <a:xfrm>
                  <a:off x="9160936"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2" name="Rounded Rectangle 63">
                  <a:extLst>
                    <a:ext uri="{FF2B5EF4-FFF2-40B4-BE49-F238E27FC236}">
                      <a16:creationId xmlns:a16="http://schemas.microsoft.com/office/drawing/2014/main" id="{D523747D-61F2-8FB7-ED68-BBCD27166096}"/>
                    </a:ext>
                  </a:extLst>
                </p:cNvPr>
                <p:cNvSpPr/>
                <p:nvPr/>
              </p:nvSpPr>
              <p:spPr>
                <a:xfrm>
                  <a:off x="9309103"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3" name="Rounded Rectangle 64">
                  <a:extLst>
                    <a:ext uri="{FF2B5EF4-FFF2-40B4-BE49-F238E27FC236}">
                      <a16:creationId xmlns:a16="http://schemas.microsoft.com/office/drawing/2014/main" id="{D346229A-EDFD-6EA2-3CCA-E40095DEB498}"/>
                    </a:ext>
                  </a:extLst>
                </p:cNvPr>
                <p:cNvSpPr/>
                <p:nvPr/>
              </p:nvSpPr>
              <p:spPr>
                <a:xfrm>
                  <a:off x="9457270"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4" name="Rounded Rectangle 65">
                  <a:extLst>
                    <a:ext uri="{FF2B5EF4-FFF2-40B4-BE49-F238E27FC236}">
                      <a16:creationId xmlns:a16="http://schemas.microsoft.com/office/drawing/2014/main" id="{514FFF22-0D65-F0BA-A8DD-FC2DEF51644B}"/>
                    </a:ext>
                  </a:extLst>
                </p:cNvPr>
                <p:cNvSpPr/>
                <p:nvPr/>
              </p:nvSpPr>
              <p:spPr>
                <a:xfrm>
                  <a:off x="9605437"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5" name="Rounded Rectangle 66">
                  <a:extLst>
                    <a:ext uri="{FF2B5EF4-FFF2-40B4-BE49-F238E27FC236}">
                      <a16:creationId xmlns:a16="http://schemas.microsoft.com/office/drawing/2014/main" id="{326287EF-BF66-5C20-958C-35F4ED89AEB4}"/>
                    </a:ext>
                  </a:extLst>
                </p:cNvPr>
                <p:cNvSpPr/>
                <p:nvPr/>
              </p:nvSpPr>
              <p:spPr>
                <a:xfrm>
                  <a:off x="9753598"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7" name="Rectangle 16">
                <a:extLst>
                  <a:ext uri="{FF2B5EF4-FFF2-40B4-BE49-F238E27FC236}">
                    <a16:creationId xmlns:a16="http://schemas.microsoft.com/office/drawing/2014/main" id="{A5D7A799-7334-16A6-E7C6-8E13D74C186A}"/>
                  </a:ext>
                </a:extLst>
              </p:cNvPr>
              <p:cNvSpPr/>
              <p:nvPr/>
            </p:nvSpPr>
            <p:spPr>
              <a:xfrm>
                <a:off x="7664604" y="5007042"/>
                <a:ext cx="2507246" cy="459489"/>
              </a:xfrm>
              <a:prstGeom prst="rect">
                <a:avLst/>
              </a:prstGeom>
            </p:spPr>
            <p:txBody>
              <a:bodyPr wrap="square" anchor="ctr">
                <a:spAutoFit/>
              </a:bodyPr>
              <a:lstStyle/>
              <a:p>
                <a:r>
                  <a:rPr lang="en-US" sz="1600" b="1" spc="-150"/>
                  <a:t>Collective</a:t>
                </a:r>
                <a:endParaRPr lang="en-US" sz="1600"/>
              </a:p>
            </p:txBody>
          </p:sp>
          <p:sp>
            <p:nvSpPr>
              <p:cNvPr id="18" name="Rectangle 17">
                <a:extLst>
                  <a:ext uri="{FF2B5EF4-FFF2-40B4-BE49-F238E27FC236}">
                    <a16:creationId xmlns:a16="http://schemas.microsoft.com/office/drawing/2014/main" id="{69A23BE3-04F4-842E-0913-FD483D4BB5AC}"/>
                  </a:ext>
                </a:extLst>
              </p:cNvPr>
              <p:cNvSpPr/>
              <p:nvPr/>
            </p:nvSpPr>
            <p:spPr>
              <a:xfrm>
                <a:off x="10251718" y="5330138"/>
                <a:ext cx="1490053" cy="501261"/>
              </a:xfrm>
              <a:prstGeom prst="rect">
                <a:avLst/>
              </a:prstGeom>
            </p:spPr>
            <p:txBody>
              <a:bodyPr wrap="none">
                <a:spAutoFit/>
              </a:bodyPr>
              <a:lstStyle/>
              <a:p>
                <a:r>
                  <a:rPr lang="en-US" b="1" spc="-150"/>
                  <a:t>10 </a:t>
                </a:r>
                <a:r>
                  <a:rPr lang="en-US" b="1" u="sng" spc="-150"/>
                  <a:t>Minutes</a:t>
                </a:r>
              </a:p>
            </p:txBody>
          </p:sp>
        </p:grpSp>
        <p:pic>
          <p:nvPicPr>
            <p:cNvPr id="15" name="Picture 14" descr="Icon&#10;&#10;Description automatically generated">
              <a:extLst>
                <a:ext uri="{FF2B5EF4-FFF2-40B4-BE49-F238E27FC236}">
                  <a16:creationId xmlns:a16="http://schemas.microsoft.com/office/drawing/2014/main" id="{C371B2BD-A1E4-692B-BB2A-2B99D898B80D}"/>
                </a:ext>
              </a:extLst>
            </p:cNvPr>
            <p:cNvPicPr>
              <a:picLocks noChangeAspect="1"/>
            </p:cNvPicPr>
            <p:nvPr/>
          </p:nvPicPr>
          <p:blipFill>
            <a:blip r:embed="rId7"/>
            <a:stretch>
              <a:fillRect/>
            </a:stretch>
          </p:blipFill>
          <p:spPr>
            <a:xfrm>
              <a:off x="6664626" y="4894596"/>
              <a:ext cx="812800" cy="812800"/>
            </a:xfrm>
            <a:prstGeom prst="rect">
              <a:avLst/>
            </a:prstGeom>
          </p:spPr>
        </p:pic>
      </p:grpSp>
      <p:sp>
        <p:nvSpPr>
          <p:cNvPr id="96" name="TextBox 95">
            <a:extLst>
              <a:ext uri="{FF2B5EF4-FFF2-40B4-BE49-F238E27FC236}">
                <a16:creationId xmlns:a16="http://schemas.microsoft.com/office/drawing/2014/main" id="{909129F1-57B8-2F7C-1BEE-109E86F72984}"/>
              </a:ext>
            </a:extLst>
          </p:cNvPr>
          <p:cNvSpPr txBox="1"/>
          <p:nvPr/>
        </p:nvSpPr>
        <p:spPr>
          <a:xfrm rot="16200000">
            <a:off x="-802632" y="3254387"/>
            <a:ext cx="2921025" cy="276999"/>
          </a:xfrm>
          <a:prstGeom prst="rect">
            <a:avLst/>
          </a:prstGeom>
          <a:noFill/>
        </p:spPr>
        <p:txBody>
          <a:bodyPr wrap="square" rtlCol="0">
            <a:spAutoFit/>
          </a:bodyPr>
          <a:lstStyle/>
          <a:p>
            <a:r>
              <a:rPr lang="en-US" sz="1200"/>
              <a:t>Cycle Time: Assign to Original Commit </a:t>
            </a:r>
          </a:p>
        </p:txBody>
      </p:sp>
    </p:spTree>
    <p:extLst>
      <p:ext uri="{BB962C8B-B14F-4D97-AF65-F5344CB8AC3E}">
        <p14:creationId xmlns:p14="http://schemas.microsoft.com/office/powerpoint/2010/main" val="685859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6DF5AD-13E2-BA48-C404-FFB316EB10E9}"/>
              </a:ext>
            </a:extLst>
          </p:cNvPr>
          <p:cNvSpPr>
            <a:spLocks noGrp="1"/>
          </p:cNvSpPr>
          <p:nvPr>
            <p:ph type="body" sz="quarter" idx="23"/>
          </p:nvPr>
        </p:nvSpPr>
        <p:spPr>
          <a:xfrm>
            <a:off x="772757" y="253013"/>
            <a:ext cx="10664492" cy="872660"/>
          </a:xfrm>
        </p:spPr>
        <p:txBody>
          <a:bodyPr>
            <a:normAutofit fontScale="77500" lnSpcReduction="20000"/>
          </a:bodyPr>
          <a:lstStyle/>
          <a:p>
            <a:pPr lvl="1">
              <a:lnSpc>
                <a:spcPct val="100000"/>
              </a:lnSpc>
            </a:pPr>
            <a:r>
              <a:rPr lang="en-US" sz="3200" b="1" dirty="0">
                <a:solidFill>
                  <a:schemeClr val="tx2"/>
                </a:solidFill>
                <a:latin typeface="Arial"/>
                <a:cs typeface="Arial"/>
              </a:rPr>
              <a:t>Crowd-Sourced Estimating: Inside Look</a:t>
            </a:r>
          </a:p>
          <a:p>
            <a:pPr lvl="1">
              <a:lnSpc>
                <a:spcPct val="100000"/>
              </a:lnSpc>
            </a:pPr>
            <a:r>
              <a:rPr lang="en-US" dirty="0">
                <a:latin typeface="Arial"/>
                <a:cs typeface="Arial"/>
              </a:rPr>
              <a:t>Claims Model Evolution</a:t>
            </a:r>
          </a:p>
        </p:txBody>
      </p:sp>
      <p:pic>
        <p:nvPicPr>
          <p:cNvPr id="3" name="Picture 2"/>
          <p:cNvPicPr>
            <a:picLocks noChangeAspect="1"/>
          </p:cNvPicPr>
          <p:nvPr/>
        </p:nvPicPr>
        <p:blipFill>
          <a:blip r:embed="rId2"/>
          <a:stretch>
            <a:fillRect/>
          </a:stretch>
        </p:blipFill>
        <p:spPr>
          <a:xfrm>
            <a:off x="525367" y="1550894"/>
            <a:ext cx="11159272" cy="4716024"/>
          </a:xfrm>
          <a:prstGeom prst="rect">
            <a:avLst/>
          </a:prstGeom>
        </p:spPr>
      </p:pic>
    </p:spTree>
    <p:extLst>
      <p:ext uri="{BB962C8B-B14F-4D97-AF65-F5344CB8AC3E}">
        <p14:creationId xmlns:p14="http://schemas.microsoft.com/office/powerpoint/2010/main" val="1965430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342061" y="18878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366"/>
              </a:buClr>
              <a:buSzPts val="4400"/>
              <a:buFont typeface="Anton"/>
              <a:buNone/>
            </a:pPr>
            <a:r>
              <a:rPr lang="en-US" dirty="0">
                <a:solidFill>
                  <a:srgbClr val="002366"/>
                </a:solidFill>
              </a:rPr>
              <a:t>We have an Issue!</a:t>
            </a:r>
            <a:endParaRPr dirty="0">
              <a:solidFill>
                <a:srgbClr val="002366"/>
              </a:solidFill>
            </a:endParaRPr>
          </a:p>
        </p:txBody>
      </p:sp>
      <p:sp>
        <p:nvSpPr>
          <p:cNvPr id="3" name="Text Placeholder 2">
            <a:extLst>
              <a:ext uri="{FF2B5EF4-FFF2-40B4-BE49-F238E27FC236}">
                <a16:creationId xmlns:a16="http://schemas.microsoft.com/office/drawing/2014/main" id="{1FFC9EFB-3861-9583-2153-F6968A84C74A}"/>
              </a:ext>
            </a:extLst>
          </p:cNvPr>
          <p:cNvSpPr>
            <a:spLocks noGrp="1"/>
          </p:cNvSpPr>
          <p:nvPr>
            <p:ph type="body" idx="1"/>
          </p:nvPr>
        </p:nvSpPr>
        <p:spPr>
          <a:xfrm>
            <a:off x="0" y="1757537"/>
            <a:ext cx="3898900" cy="4351338"/>
          </a:xfrm>
        </p:spPr>
        <p:txBody>
          <a:bodyPr/>
          <a:lstStyle/>
          <a:p>
            <a:pPr marL="114300" indent="0">
              <a:buNone/>
            </a:pPr>
            <a:r>
              <a:rPr lang="en-US" dirty="0"/>
              <a:t>“Repair Plan”</a:t>
            </a:r>
          </a:p>
          <a:p>
            <a:pPr marL="114300" indent="0">
              <a:buNone/>
            </a:pPr>
            <a:r>
              <a:rPr lang="en-US" dirty="0"/>
              <a:t>is only mentioned one time in the CIC WIKI</a:t>
            </a:r>
          </a:p>
        </p:txBody>
      </p:sp>
      <p:grpSp>
        <p:nvGrpSpPr>
          <p:cNvPr id="7" name="Group 6">
            <a:extLst>
              <a:ext uri="{FF2B5EF4-FFF2-40B4-BE49-F238E27FC236}">
                <a16:creationId xmlns:a16="http://schemas.microsoft.com/office/drawing/2014/main" id="{B9CA260A-2ECA-CB11-BDF0-57814AA6A73E}"/>
              </a:ext>
            </a:extLst>
          </p:cNvPr>
          <p:cNvGrpSpPr/>
          <p:nvPr/>
        </p:nvGrpSpPr>
        <p:grpSpPr>
          <a:xfrm>
            <a:off x="4163456" y="1294519"/>
            <a:ext cx="7584042" cy="4456866"/>
            <a:chOff x="1851361" y="1087254"/>
            <a:chExt cx="8489278" cy="5534568"/>
          </a:xfrm>
        </p:grpSpPr>
        <p:pic>
          <p:nvPicPr>
            <p:cNvPr id="4" name="Picture 3" descr="A screenshot of a computer&#10;&#10;Description automatically generated">
              <a:extLst>
                <a:ext uri="{FF2B5EF4-FFF2-40B4-BE49-F238E27FC236}">
                  <a16:creationId xmlns:a16="http://schemas.microsoft.com/office/drawing/2014/main" id="{DBC3FAB5-80B7-DCB6-3AD3-FA538122E5DA}"/>
                </a:ext>
              </a:extLst>
            </p:cNvPr>
            <p:cNvPicPr>
              <a:picLocks noChangeAspect="1"/>
            </p:cNvPicPr>
            <p:nvPr/>
          </p:nvPicPr>
          <p:blipFill>
            <a:blip r:embed="rId4"/>
            <a:stretch>
              <a:fillRect/>
            </a:stretch>
          </p:blipFill>
          <p:spPr>
            <a:xfrm>
              <a:off x="1851361" y="1087254"/>
              <a:ext cx="8489278" cy="55345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a:extLst>
                <a:ext uri="{FF2B5EF4-FFF2-40B4-BE49-F238E27FC236}">
                  <a16:creationId xmlns:a16="http://schemas.microsoft.com/office/drawing/2014/main" id="{8A69EDE7-6B1B-D27A-51F5-327231F5E742}"/>
                </a:ext>
              </a:extLst>
            </p:cNvPr>
            <p:cNvSpPr/>
            <p:nvPr/>
          </p:nvSpPr>
          <p:spPr>
            <a:xfrm>
              <a:off x="5436158" y="3854538"/>
              <a:ext cx="4210260" cy="101891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Arrow Connector 8">
            <a:extLst>
              <a:ext uri="{FF2B5EF4-FFF2-40B4-BE49-F238E27FC236}">
                <a16:creationId xmlns:a16="http://schemas.microsoft.com/office/drawing/2014/main" id="{D7A84E39-084A-F57A-B711-7ACD8121EE31}"/>
              </a:ext>
            </a:extLst>
          </p:cNvPr>
          <p:cNvCxnSpPr>
            <a:cxnSpLocks/>
          </p:cNvCxnSpPr>
          <p:nvPr/>
        </p:nvCxnSpPr>
        <p:spPr>
          <a:xfrm>
            <a:off x="2565400" y="2159000"/>
            <a:ext cx="7683500" cy="17742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292" name="Picture 4" descr="Emoji Scared GIFs | Tenor">
            <a:extLst>
              <a:ext uri="{FF2B5EF4-FFF2-40B4-BE49-F238E27FC236}">
                <a16:creationId xmlns:a16="http://schemas.microsoft.com/office/drawing/2014/main" id="{AB9D0E5A-3A4C-AF7A-1D6B-E2195AE1BC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391" y="3717876"/>
            <a:ext cx="2592474" cy="259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2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0" y="1825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366"/>
              </a:buClr>
              <a:buSzPts val="4400"/>
              <a:buFont typeface="Anton"/>
              <a:buNone/>
            </a:pPr>
            <a:r>
              <a:rPr lang="en-US" dirty="0">
                <a:solidFill>
                  <a:srgbClr val="002366"/>
                </a:solidFill>
              </a:rPr>
              <a:t>Lets squeeze in a new term: Repair Plan</a:t>
            </a:r>
            <a:endParaRPr dirty="0">
              <a:solidFill>
                <a:srgbClr val="002366"/>
              </a:solidFill>
            </a:endParaRPr>
          </a:p>
        </p:txBody>
      </p:sp>
      <p:pic>
        <p:nvPicPr>
          <p:cNvPr id="5" name="Picture 4" descr="A screenshot of a computer&#10;&#10;Description automatically generated">
            <a:extLst>
              <a:ext uri="{FF2B5EF4-FFF2-40B4-BE49-F238E27FC236}">
                <a16:creationId xmlns:a16="http://schemas.microsoft.com/office/drawing/2014/main" id="{E24C3762-AA78-6CF8-B842-C7AD2452AA0D}"/>
              </a:ext>
            </a:extLst>
          </p:cNvPr>
          <p:cNvPicPr>
            <a:picLocks noChangeAspect="1"/>
          </p:cNvPicPr>
          <p:nvPr/>
        </p:nvPicPr>
        <p:blipFill>
          <a:blip r:embed="rId4"/>
          <a:stretch>
            <a:fillRect/>
          </a:stretch>
        </p:blipFill>
        <p:spPr>
          <a:xfrm>
            <a:off x="2021393" y="1104077"/>
            <a:ext cx="8149214" cy="56096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descr="A black background with a black square&#10;&#10;Description automatically generated">
            <a:extLst>
              <a:ext uri="{FF2B5EF4-FFF2-40B4-BE49-F238E27FC236}">
                <a16:creationId xmlns:a16="http://schemas.microsoft.com/office/drawing/2014/main" id="{86536E8B-2B59-BDD7-00E8-0BEAC3FDEF3B}"/>
              </a:ext>
            </a:extLst>
          </p:cNvPr>
          <p:cNvPicPr>
            <a:picLocks noChangeAspect="1"/>
          </p:cNvPicPr>
          <p:nvPr/>
        </p:nvPicPr>
        <p:blipFill>
          <a:blip r:embed="rId5"/>
          <a:stretch>
            <a:fillRect/>
          </a:stretch>
        </p:blipFill>
        <p:spPr>
          <a:xfrm flipH="1">
            <a:off x="2569723" y="3616058"/>
            <a:ext cx="2945861" cy="2137865"/>
          </a:xfrm>
          <a:prstGeom prst="rect">
            <a:avLst/>
          </a:prstGeom>
        </p:spPr>
      </p:pic>
      <p:cxnSp>
        <p:nvCxnSpPr>
          <p:cNvPr id="10" name="Straight Connector 9">
            <a:extLst>
              <a:ext uri="{FF2B5EF4-FFF2-40B4-BE49-F238E27FC236}">
                <a16:creationId xmlns:a16="http://schemas.microsoft.com/office/drawing/2014/main" id="{BBDE14AE-8906-6E30-391C-AEEE26E8919C}"/>
              </a:ext>
            </a:extLst>
          </p:cNvPr>
          <p:cNvCxnSpPr/>
          <p:nvPr/>
        </p:nvCxnSpPr>
        <p:spPr>
          <a:xfrm>
            <a:off x="5418306" y="4533089"/>
            <a:ext cx="39786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871039"/>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sp>
        <p:nvSpPr>
          <p:cNvPr id="91" name="Google Shape;91;p1"/>
          <p:cNvSpPr txBox="1">
            <a:spLocks noGrp="1"/>
          </p:cNvSpPr>
          <p:nvPr>
            <p:ph type="ctrTitle"/>
          </p:nvPr>
        </p:nvSpPr>
        <p:spPr>
          <a:xfrm>
            <a:off x="1524000" y="167252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366"/>
              </a:buClr>
              <a:buSzPts val="7200"/>
              <a:buFont typeface="Anton"/>
              <a:buNone/>
            </a:pPr>
            <a:r>
              <a:rPr lang="en-US" sz="7200">
                <a:solidFill>
                  <a:srgbClr val="002366"/>
                </a:solidFill>
              </a:rPr>
              <a:t>A Journey Towards Collaborative Solutions</a:t>
            </a:r>
            <a:endParaRPr/>
          </a:p>
        </p:txBody>
      </p:sp>
      <p:sp>
        <p:nvSpPr>
          <p:cNvPr id="92" name="Google Shape;92;p1"/>
          <p:cNvSpPr txBox="1">
            <a:spLocks noGrp="1"/>
          </p:cNvSpPr>
          <p:nvPr>
            <p:ph type="subTitle" idx="1"/>
          </p:nvPr>
        </p:nvSpPr>
        <p:spPr>
          <a:xfrm>
            <a:off x="2864011" y="5378698"/>
            <a:ext cx="9144000" cy="1174149"/>
          </a:xfrm>
          <a:prstGeom prst="rect">
            <a:avLst/>
          </a:prstGeom>
          <a:noFill/>
          <a:ln>
            <a:noFill/>
          </a:ln>
        </p:spPr>
        <p:txBody>
          <a:bodyPr spcFirstLastPara="1" wrap="square" lIns="91425" tIns="45700" rIns="91425" bIns="45700" anchor="t" anchorCtr="0">
            <a:normAutofit fontScale="92500" lnSpcReduction="10000"/>
          </a:bodyPr>
          <a:lstStyle/>
          <a:p>
            <a:pPr marL="0" lvl="0" indent="0" algn="r" rtl="0">
              <a:lnSpc>
                <a:spcPct val="90000"/>
              </a:lnSpc>
              <a:spcBef>
                <a:spcPts val="0"/>
              </a:spcBef>
              <a:spcAft>
                <a:spcPts val="0"/>
              </a:spcAft>
              <a:buClr>
                <a:srgbClr val="002366"/>
              </a:buClr>
              <a:buSzPts val="2400"/>
              <a:buNone/>
            </a:pPr>
            <a:r>
              <a:rPr lang="en-US" b="1" dirty="0">
                <a:solidFill>
                  <a:srgbClr val="002366"/>
                </a:solidFill>
              </a:rPr>
              <a:t>Presented by:</a:t>
            </a:r>
            <a:endParaRPr dirty="0"/>
          </a:p>
          <a:p>
            <a:pPr marL="0" lvl="0" indent="0" algn="r" rtl="0">
              <a:lnSpc>
                <a:spcPct val="90000"/>
              </a:lnSpc>
              <a:spcBef>
                <a:spcPts val="1000"/>
              </a:spcBef>
              <a:spcAft>
                <a:spcPts val="0"/>
              </a:spcAft>
              <a:buClr>
                <a:srgbClr val="002366"/>
              </a:buClr>
              <a:buSzPts val="2400"/>
              <a:buNone/>
            </a:pPr>
            <a:r>
              <a:rPr lang="en-US" dirty="0">
                <a:solidFill>
                  <a:srgbClr val="002366"/>
                </a:solidFill>
                <a:latin typeface="Arial"/>
                <a:ea typeface="Arial"/>
                <a:cs typeface="Arial"/>
                <a:sym typeface="Arial"/>
              </a:rPr>
              <a:t>Chair - Danny Gredinberg</a:t>
            </a:r>
            <a:endParaRPr dirty="0"/>
          </a:p>
          <a:p>
            <a:pPr marL="0" lvl="0" indent="0" algn="r" rtl="0">
              <a:lnSpc>
                <a:spcPct val="90000"/>
              </a:lnSpc>
              <a:spcBef>
                <a:spcPts val="1000"/>
              </a:spcBef>
              <a:spcAft>
                <a:spcPts val="0"/>
              </a:spcAft>
              <a:buClr>
                <a:srgbClr val="002366"/>
              </a:buClr>
              <a:buSzPts val="2400"/>
              <a:buNone/>
            </a:pPr>
            <a:r>
              <a:rPr lang="en-US" dirty="0">
                <a:solidFill>
                  <a:srgbClr val="002366"/>
                </a:solidFill>
                <a:latin typeface="Arial"/>
                <a:ea typeface="Arial"/>
                <a:cs typeface="Arial"/>
                <a:sym typeface="Arial"/>
              </a:rPr>
              <a:t>Co-Chair- Princess Erin Solis</a:t>
            </a:r>
            <a:endParaRPr dirty="0"/>
          </a:p>
        </p:txBody>
      </p:sp>
      <p:sp>
        <p:nvSpPr>
          <p:cNvPr id="93" name="Google Shape;93;p1"/>
          <p:cNvSpPr txBox="1"/>
          <p:nvPr/>
        </p:nvSpPr>
        <p:spPr>
          <a:xfrm>
            <a:off x="1524000" y="4204549"/>
            <a:ext cx="9144000" cy="117414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2366"/>
              </a:buClr>
              <a:buSzPts val="3200"/>
              <a:buFont typeface="Arial"/>
              <a:buNone/>
            </a:pPr>
            <a:r>
              <a:rPr lang="en-US" sz="3200" b="1" i="0" u="none" strike="noStrike" cap="none">
                <a:solidFill>
                  <a:srgbClr val="002366"/>
                </a:solidFill>
                <a:latin typeface="Lucida Sans"/>
                <a:ea typeface="Lucida Sans"/>
                <a:cs typeface="Lucida Sans"/>
                <a:sym typeface="Lucida Sans"/>
              </a:rPr>
              <a:t>Estimating Committee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342061" y="18878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366"/>
              </a:buClr>
              <a:buSzPts val="4400"/>
              <a:buFont typeface="Anton"/>
              <a:buNone/>
            </a:pPr>
            <a:r>
              <a:rPr lang="en-US" dirty="0">
                <a:solidFill>
                  <a:srgbClr val="002366"/>
                </a:solidFill>
              </a:rPr>
              <a:t>We went straight to work</a:t>
            </a:r>
            <a:endParaRPr dirty="0">
              <a:solidFill>
                <a:srgbClr val="002366"/>
              </a:solidFill>
            </a:endParaRPr>
          </a:p>
        </p:txBody>
      </p:sp>
      <p:pic>
        <p:nvPicPr>
          <p:cNvPr id="12294" name="Picture 6" descr="Table Meeting GIF by South Park - Find &amp; Share on GIPHY">
            <a:extLst>
              <a:ext uri="{FF2B5EF4-FFF2-40B4-BE49-F238E27FC236}">
                <a16:creationId xmlns:a16="http://schemas.microsoft.com/office/drawing/2014/main" id="{784F341C-F17D-7F09-AF93-3C9EE03628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261"/>
          <a:stretch/>
        </p:blipFill>
        <p:spPr bwMode="auto">
          <a:xfrm>
            <a:off x="342061" y="1272267"/>
            <a:ext cx="10418745" cy="525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90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0" y="1825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366"/>
              </a:buClr>
              <a:buSzPts val="4400"/>
              <a:buFont typeface="Anton"/>
              <a:buNone/>
            </a:pPr>
            <a:r>
              <a:rPr lang="en-US" dirty="0">
                <a:solidFill>
                  <a:srgbClr val="002366"/>
                </a:solidFill>
              </a:rPr>
              <a:t>Steps to Perform “Repair Planning”</a:t>
            </a:r>
            <a:endParaRPr dirty="0">
              <a:solidFill>
                <a:srgbClr val="002366"/>
              </a:solidFill>
            </a:endParaRPr>
          </a:p>
        </p:txBody>
      </p:sp>
      <p:sp>
        <p:nvSpPr>
          <p:cNvPr id="4" name="Google Shape;141;g252107821a0_0_15">
            <a:extLst>
              <a:ext uri="{FF2B5EF4-FFF2-40B4-BE49-F238E27FC236}">
                <a16:creationId xmlns:a16="http://schemas.microsoft.com/office/drawing/2014/main" id="{58A434FD-C7BC-80F5-3D6B-FE5554C05CCA}"/>
              </a:ext>
            </a:extLst>
          </p:cNvPr>
          <p:cNvSpPr txBox="1">
            <a:spLocks noGrp="1"/>
          </p:cNvSpPr>
          <p:nvPr>
            <p:ph type="body" idx="1"/>
          </p:nvPr>
        </p:nvSpPr>
        <p:spPr>
          <a:xfrm>
            <a:off x="309900" y="313971"/>
            <a:ext cx="11882100" cy="535920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1200"/>
              </a:spcBef>
              <a:spcAft>
                <a:spcPts val="0"/>
              </a:spcAft>
              <a:buSzPts val="1800"/>
              <a:buChar char="•"/>
            </a:pPr>
            <a:endParaRPr lang="en-US" sz="1800" b="1" dirty="0">
              <a:latin typeface="Arial"/>
              <a:ea typeface="Arial"/>
              <a:cs typeface="Arial"/>
              <a:sym typeface="Arial"/>
            </a:endParaRPr>
          </a:p>
          <a:p>
            <a:pPr marL="628650" indent="-514350">
              <a:lnSpc>
                <a:spcPct val="150000"/>
              </a:lnSpc>
              <a:spcBef>
                <a:spcPts val="1200"/>
              </a:spcBef>
              <a:buFont typeface="+mj-lt"/>
              <a:buAutoNum type="arabicPeriod"/>
            </a:pPr>
            <a:r>
              <a:rPr lang="en-US" sz="3200" b="1" dirty="0">
                <a:latin typeface="Arial"/>
                <a:ea typeface="Arial"/>
                <a:cs typeface="Arial"/>
                <a:sym typeface="Arial"/>
              </a:rPr>
              <a:t>Researching to identify available OEM repair information, based on the damages including substrate types</a:t>
            </a:r>
          </a:p>
          <a:p>
            <a:pPr marL="628650" indent="-514350">
              <a:lnSpc>
                <a:spcPct val="150000"/>
              </a:lnSpc>
              <a:spcBef>
                <a:spcPts val="1200"/>
              </a:spcBef>
              <a:buFont typeface="+mj-lt"/>
              <a:buAutoNum type="arabicPeriod"/>
            </a:pPr>
            <a:r>
              <a:rPr lang="en-US" sz="3200" b="1" dirty="0">
                <a:latin typeface="Arial"/>
                <a:ea typeface="Arial"/>
                <a:cs typeface="Arial"/>
                <a:sym typeface="Arial"/>
              </a:rPr>
              <a:t>Wash the vehicle so all damages can be exposed.</a:t>
            </a:r>
          </a:p>
          <a:p>
            <a:pPr marL="628650" indent="-514350">
              <a:lnSpc>
                <a:spcPct val="150000"/>
              </a:lnSpc>
              <a:spcBef>
                <a:spcPts val="1200"/>
              </a:spcBef>
              <a:buFont typeface="+mj-lt"/>
              <a:buAutoNum type="arabicPeriod"/>
            </a:pPr>
            <a:r>
              <a:rPr lang="en-US" sz="3200" b="1" dirty="0">
                <a:latin typeface="Arial"/>
                <a:ea typeface="Arial"/>
                <a:cs typeface="Arial"/>
                <a:sym typeface="Arial"/>
              </a:rPr>
              <a:t>Pre-Scanning the vehicle, to identify electrical damages from the event through identified DTC codes.</a:t>
            </a:r>
          </a:p>
          <a:p>
            <a:pPr marL="628650" lvl="0" indent="-514350" algn="l" rtl="0">
              <a:lnSpc>
                <a:spcPct val="150000"/>
              </a:lnSpc>
              <a:spcBef>
                <a:spcPts val="0"/>
              </a:spcBef>
              <a:spcAft>
                <a:spcPts val="0"/>
              </a:spcAft>
              <a:buSzPts val="1800"/>
              <a:buFont typeface="+mj-lt"/>
              <a:buAutoNum type="arabicPeriod"/>
            </a:pPr>
            <a:r>
              <a:rPr lang="en-US" sz="3200" b="1" dirty="0">
                <a:latin typeface="Arial"/>
                <a:ea typeface="Arial"/>
                <a:cs typeface="Arial"/>
                <a:sym typeface="Arial"/>
              </a:rPr>
              <a:t>Analyzing all damages prior to and during a 100% disassembly.</a:t>
            </a:r>
          </a:p>
          <a:p>
            <a:pPr marL="0" lvl="0" indent="0" algn="l" rtl="0">
              <a:lnSpc>
                <a:spcPct val="115000"/>
              </a:lnSpc>
              <a:spcBef>
                <a:spcPts val="1200"/>
              </a:spcBef>
              <a:spcAft>
                <a:spcPts val="0"/>
              </a:spcAft>
              <a:buNone/>
            </a:pPr>
            <a:endParaRPr sz="1900" dirty="0"/>
          </a:p>
          <a:p>
            <a:pPr marL="0" lvl="0" indent="0" algn="l" rtl="0">
              <a:lnSpc>
                <a:spcPct val="115000"/>
              </a:lnSpc>
              <a:spcBef>
                <a:spcPts val="1200"/>
              </a:spcBef>
              <a:spcAft>
                <a:spcPts val="0"/>
              </a:spcAft>
              <a:buNone/>
            </a:pPr>
            <a:endParaRPr sz="1900" dirty="0"/>
          </a:p>
          <a:p>
            <a:pPr marL="0" lvl="0" indent="0" algn="l" rtl="0">
              <a:spcBef>
                <a:spcPts val="1200"/>
              </a:spcBef>
              <a:spcAft>
                <a:spcPts val="0"/>
              </a:spcAft>
              <a:buNone/>
            </a:pPr>
            <a:endParaRPr sz="1900" dirty="0"/>
          </a:p>
        </p:txBody>
      </p:sp>
      <p:sp>
        <p:nvSpPr>
          <p:cNvPr id="7" name="Google Shape;129;p4">
            <a:extLst>
              <a:ext uri="{FF2B5EF4-FFF2-40B4-BE49-F238E27FC236}">
                <a16:creationId xmlns:a16="http://schemas.microsoft.com/office/drawing/2014/main" id="{E9FF5675-7A4F-B392-5A4B-7333C2BED34A}"/>
              </a:ext>
            </a:extLst>
          </p:cNvPr>
          <p:cNvSpPr txBox="1">
            <a:spLocks/>
          </p:cNvSpPr>
          <p:nvPr/>
        </p:nvSpPr>
        <p:spPr>
          <a:xfrm>
            <a:off x="5570301" y="6091213"/>
            <a:ext cx="1051398" cy="76678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nton"/>
              <a:buNone/>
              <a:defRPr sz="4400" b="0" i="0" u="none" strike="noStrike" cap="none">
                <a:solidFill>
                  <a:schemeClr val="dk1"/>
                </a:solidFill>
                <a:latin typeface="Anton"/>
                <a:ea typeface="Anton"/>
                <a:cs typeface="Anton"/>
                <a:sym typeface="Anto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2366"/>
              </a:buClr>
              <a:buSzPts val="4400"/>
            </a:pPr>
            <a:r>
              <a:rPr lang="en-US" sz="3200" dirty="0">
                <a:solidFill>
                  <a:srgbClr val="002366"/>
                </a:solidFill>
              </a:rPr>
              <a:t>Cont.</a:t>
            </a:r>
          </a:p>
        </p:txBody>
      </p:sp>
    </p:spTree>
    <p:extLst>
      <p:ext uri="{BB962C8B-B14F-4D97-AF65-F5344CB8AC3E}">
        <p14:creationId xmlns:p14="http://schemas.microsoft.com/office/powerpoint/2010/main" val="2411679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5" name="Google Shape;141;g252107821a0_0_15">
            <a:extLst>
              <a:ext uri="{FF2B5EF4-FFF2-40B4-BE49-F238E27FC236}">
                <a16:creationId xmlns:a16="http://schemas.microsoft.com/office/drawing/2014/main" id="{0D293FC3-C654-50D7-E435-4A88800E331D}"/>
              </a:ext>
            </a:extLst>
          </p:cNvPr>
          <p:cNvSpPr txBox="1">
            <a:spLocks/>
          </p:cNvSpPr>
          <p:nvPr/>
        </p:nvSpPr>
        <p:spPr>
          <a:xfrm>
            <a:off x="154950" y="-723298"/>
            <a:ext cx="11882100" cy="5359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Lucida Sans"/>
                <a:ea typeface="Lucida Sans"/>
                <a:cs typeface="Lucida Sans"/>
                <a:sym typeface="Lucida Sans"/>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Lucida Sans"/>
                <a:ea typeface="Lucida Sans"/>
                <a:cs typeface="Lucida Sans"/>
                <a:sym typeface="Lucida Sans"/>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Lucida Sans"/>
                <a:ea typeface="Lucida Sans"/>
                <a:cs typeface="Lucida Sans"/>
                <a:sym typeface="Lucida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9pPr>
          </a:lstStyle>
          <a:p>
            <a:pPr>
              <a:lnSpc>
                <a:spcPct val="150000"/>
              </a:lnSpc>
              <a:spcBef>
                <a:spcPts val="1200"/>
              </a:spcBef>
            </a:pPr>
            <a:endParaRPr lang="en-US" sz="3200" b="1" dirty="0">
              <a:latin typeface="Arial"/>
              <a:ea typeface="Arial"/>
              <a:cs typeface="Arial"/>
              <a:sym typeface="Arial"/>
            </a:endParaRPr>
          </a:p>
          <a:p>
            <a:pPr marL="628650" indent="-514350">
              <a:lnSpc>
                <a:spcPct val="150000"/>
              </a:lnSpc>
              <a:spcBef>
                <a:spcPts val="0"/>
              </a:spcBef>
              <a:buFont typeface="+mj-lt"/>
              <a:buAutoNum type="arabicPeriod" startAt="5"/>
            </a:pPr>
            <a:r>
              <a:rPr lang="en-US" sz="3200" b="1" dirty="0">
                <a:latin typeface="Arial"/>
                <a:ea typeface="Arial"/>
                <a:cs typeface="Arial"/>
                <a:sym typeface="Arial"/>
              </a:rPr>
              <a:t>Measuring vehicle suspension/ alignment</a:t>
            </a:r>
          </a:p>
          <a:p>
            <a:pPr marL="628650" indent="-514350">
              <a:lnSpc>
                <a:spcPct val="150000"/>
              </a:lnSpc>
              <a:spcBef>
                <a:spcPts val="0"/>
              </a:spcBef>
              <a:buFont typeface="+mj-lt"/>
              <a:buAutoNum type="arabicPeriod" startAt="5"/>
            </a:pPr>
            <a:r>
              <a:rPr lang="en-US" sz="3200" b="1" dirty="0">
                <a:latin typeface="Arial"/>
                <a:ea typeface="Arial"/>
                <a:cs typeface="Arial"/>
                <a:sym typeface="Arial"/>
              </a:rPr>
              <a:t>Measuring the vehicle structure</a:t>
            </a:r>
          </a:p>
          <a:p>
            <a:pPr marL="628650" indent="-514350">
              <a:lnSpc>
                <a:spcPct val="150000"/>
              </a:lnSpc>
              <a:spcBef>
                <a:spcPts val="0"/>
              </a:spcBef>
              <a:buFont typeface="+mj-lt"/>
              <a:buAutoNum type="arabicPeriod" startAt="5"/>
            </a:pPr>
            <a:r>
              <a:rPr lang="en-US" sz="3200" b="1" dirty="0">
                <a:latin typeface="Arial"/>
                <a:ea typeface="Arial"/>
                <a:cs typeface="Arial"/>
                <a:sym typeface="Arial"/>
              </a:rPr>
              <a:t>Identify the electrical damages by referencing OEM procedures required for analysis and system correction.</a:t>
            </a:r>
          </a:p>
          <a:p>
            <a:pPr marL="628650" indent="-514350">
              <a:lnSpc>
                <a:spcPct val="150000"/>
              </a:lnSpc>
              <a:spcBef>
                <a:spcPts val="0"/>
              </a:spcBef>
              <a:buFont typeface="+mj-lt"/>
              <a:buAutoNum type="arabicPeriod" startAt="5"/>
            </a:pPr>
            <a:r>
              <a:rPr lang="en-US" sz="3200" b="1" dirty="0">
                <a:latin typeface="Arial"/>
                <a:ea typeface="Arial"/>
                <a:cs typeface="Arial"/>
                <a:sym typeface="Arial"/>
              </a:rPr>
              <a:t>Analyze and apply the OEM procedures to identify additional labor operations that fall outside of the included operations for the parts that require replacement, R&amp;I or sacrificial panels.</a:t>
            </a:r>
          </a:p>
          <a:p>
            <a:pPr marL="0" indent="0">
              <a:lnSpc>
                <a:spcPct val="115000"/>
              </a:lnSpc>
              <a:spcBef>
                <a:spcPts val="1200"/>
              </a:spcBef>
              <a:buFont typeface="Arial"/>
              <a:buNone/>
            </a:pPr>
            <a:endParaRPr lang="en-US" sz="3200" dirty="0"/>
          </a:p>
          <a:p>
            <a:pPr marL="0" indent="0">
              <a:lnSpc>
                <a:spcPct val="115000"/>
              </a:lnSpc>
              <a:spcBef>
                <a:spcPts val="1200"/>
              </a:spcBef>
              <a:buFont typeface="Arial"/>
              <a:buNone/>
            </a:pPr>
            <a:endParaRPr lang="en-US" sz="3200" dirty="0"/>
          </a:p>
          <a:p>
            <a:pPr marL="0" indent="0">
              <a:spcBef>
                <a:spcPts val="1200"/>
              </a:spcBef>
              <a:buFont typeface="Arial"/>
              <a:buNone/>
            </a:pPr>
            <a:endParaRPr lang="en-US" sz="3200" dirty="0"/>
          </a:p>
        </p:txBody>
      </p:sp>
      <p:sp>
        <p:nvSpPr>
          <p:cNvPr id="8" name="Google Shape;129;p4">
            <a:extLst>
              <a:ext uri="{FF2B5EF4-FFF2-40B4-BE49-F238E27FC236}">
                <a16:creationId xmlns:a16="http://schemas.microsoft.com/office/drawing/2014/main" id="{9331DECB-667C-A31A-0962-D93DE957245D}"/>
              </a:ext>
            </a:extLst>
          </p:cNvPr>
          <p:cNvSpPr txBox="1">
            <a:spLocks/>
          </p:cNvSpPr>
          <p:nvPr/>
        </p:nvSpPr>
        <p:spPr>
          <a:xfrm>
            <a:off x="5570301" y="6091213"/>
            <a:ext cx="1051398" cy="76678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nton"/>
              <a:buNone/>
              <a:defRPr sz="4400" b="0" i="0" u="none" strike="noStrike" cap="none">
                <a:solidFill>
                  <a:schemeClr val="dk1"/>
                </a:solidFill>
                <a:latin typeface="Anton"/>
                <a:ea typeface="Anton"/>
                <a:cs typeface="Anton"/>
                <a:sym typeface="Anto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2366"/>
              </a:buClr>
              <a:buSzPts val="4400"/>
            </a:pPr>
            <a:r>
              <a:rPr lang="en-US" sz="3200" dirty="0">
                <a:solidFill>
                  <a:srgbClr val="002366"/>
                </a:solidFill>
              </a:rPr>
              <a:t>Cont.</a:t>
            </a:r>
          </a:p>
        </p:txBody>
      </p:sp>
    </p:spTree>
    <p:extLst>
      <p:ext uri="{BB962C8B-B14F-4D97-AF65-F5344CB8AC3E}">
        <p14:creationId xmlns:p14="http://schemas.microsoft.com/office/powerpoint/2010/main" val="2037602333"/>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2" name="Google Shape;141;g252107821a0_0_15">
            <a:extLst>
              <a:ext uri="{FF2B5EF4-FFF2-40B4-BE49-F238E27FC236}">
                <a16:creationId xmlns:a16="http://schemas.microsoft.com/office/drawing/2014/main" id="{73F08BD0-C1AB-4CDA-3987-9041AD78ED37}"/>
              </a:ext>
            </a:extLst>
          </p:cNvPr>
          <p:cNvSpPr txBox="1">
            <a:spLocks/>
          </p:cNvSpPr>
          <p:nvPr/>
        </p:nvSpPr>
        <p:spPr>
          <a:xfrm>
            <a:off x="309900" y="0"/>
            <a:ext cx="11882100" cy="5359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Lucida Sans"/>
                <a:ea typeface="Lucida Sans"/>
                <a:cs typeface="Lucida Sans"/>
                <a:sym typeface="Lucida Sans"/>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Lucida Sans"/>
                <a:ea typeface="Lucida Sans"/>
                <a:cs typeface="Lucida Sans"/>
                <a:sym typeface="Lucida Sans"/>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Lucida Sans"/>
                <a:ea typeface="Lucida Sans"/>
                <a:cs typeface="Lucida Sans"/>
                <a:sym typeface="Lucida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9pPr>
          </a:lstStyle>
          <a:p>
            <a:pPr>
              <a:lnSpc>
                <a:spcPct val="150000"/>
              </a:lnSpc>
              <a:spcBef>
                <a:spcPts val="1200"/>
              </a:spcBef>
            </a:pPr>
            <a:endParaRPr lang="en-US" sz="3200" b="1" dirty="0">
              <a:latin typeface="Arial"/>
              <a:ea typeface="Arial"/>
              <a:cs typeface="Arial"/>
              <a:sym typeface="Arial"/>
            </a:endParaRPr>
          </a:p>
          <a:p>
            <a:pPr marL="628650" indent="-514350">
              <a:lnSpc>
                <a:spcPct val="150000"/>
              </a:lnSpc>
              <a:spcBef>
                <a:spcPts val="0"/>
              </a:spcBef>
              <a:buFont typeface="+mj-lt"/>
              <a:buAutoNum type="arabicPeriod" startAt="9"/>
            </a:pPr>
            <a:r>
              <a:rPr lang="en-US" sz="3200" b="1" dirty="0">
                <a:latin typeface="Arial"/>
                <a:ea typeface="Arial"/>
                <a:cs typeface="Arial"/>
                <a:sym typeface="Arial"/>
              </a:rPr>
              <a:t>Capturing the evidence, with images, that identifies the damage transfer from point of impact to adjacent components.</a:t>
            </a:r>
          </a:p>
          <a:p>
            <a:pPr marL="628650" indent="-514350">
              <a:lnSpc>
                <a:spcPct val="150000"/>
              </a:lnSpc>
              <a:spcBef>
                <a:spcPts val="0"/>
              </a:spcBef>
              <a:buFont typeface="+mj-lt"/>
              <a:buAutoNum type="arabicPeriod" startAt="9"/>
            </a:pPr>
            <a:r>
              <a:rPr lang="en-US" sz="3200" b="1" dirty="0">
                <a:latin typeface="Arial"/>
                <a:ea typeface="Arial"/>
                <a:cs typeface="Arial"/>
                <a:sym typeface="Arial"/>
              </a:rPr>
              <a:t>Color Verification &amp; Replication (steps may vary)</a:t>
            </a:r>
          </a:p>
          <a:p>
            <a:pPr marL="628650" indent="-514350">
              <a:lnSpc>
                <a:spcPct val="150000"/>
              </a:lnSpc>
              <a:spcBef>
                <a:spcPts val="0"/>
              </a:spcBef>
              <a:buFont typeface="+mj-lt"/>
              <a:buAutoNum type="arabicPeriod" startAt="9"/>
            </a:pPr>
            <a:r>
              <a:rPr lang="en-US" sz="3200" b="1" dirty="0">
                <a:latin typeface="Arial"/>
                <a:ea typeface="Arial"/>
                <a:cs typeface="Arial"/>
                <a:sym typeface="Arial"/>
              </a:rPr>
              <a:t>Material / Consumables to be used </a:t>
            </a:r>
          </a:p>
          <a:p>
            <a:pPr marL="628650" indent="-514350">
              <a:lnSpc>
                <a:spcPct val="150000"/>
              </a:lnSpc>
              <a:spcBef>
                <a:spcPts val="0"/>
              </a:spcBef>
              <a:buFont typeface="+mj-lt"/>
              <a:buAutoNum type="arabicPeriod" startAt="9"/>
            </a:pPr>
            <a:r>
              <a:rPr lang="en-US" sz="3200" b="1" dirty="0">
                <a:latin typeface="Arial"/>
                <a:ea typeface="Arial"/>
                <a:cs typeface="Arial"/>
                <a:sym typeface="Arial"/>
              </a:rPr>
              <a:t>In Process Scan/ Guided Fault Diagnostic Research</a:t>
            </a:r>
          </a:p>
          <a:p>
            <a:pPr marL="628650" indent="-514350">
              <a:lnSpc>
                <a:spcPct val="150000"/>
              </a:lnSpc>
              <a:spcBef>
                <a:spcPts val="0"/>
              </a:spcBef>
              <a:buFont typeface="+mj-lt"/>
              <a:buAutoNum type="arabicPeriod" startAt="9"/>
            </a:pPr>
            <a:r>
              <a:rPr lang="en-US" sz="3200" b="1" dirty="0">
                <a:latin typeface="Arial"/>
                <a:ea typeface="Arial"/>
                <a:cs typeface="Arial"/>
                <a:sym typeface="Arial"/>
              </a:rPr>
              <a:t>Information Provider Validation </a:t>
            </a:r>
          </a:p>
          <a:p>
            <a:pPr marL="0" indent="0">
              <a:lnSpc>
                <a:spcPct val="115000"/>
              </a:lnSpc>
              <a:spcBef>
                <a:spcPts val="1200"/>
              </a:spcBef>
              <a:buFont typeface="Arial"/>
              <a:buNone/>
            </a:pPr>
            <a:endParaRPr lang="en-US" sz="3200" dirty="0"/>
          </a:p>
          <a:p>
            <a:pPr marL="0" indent="0">
              <a:lnSpc>
                <a:spcPct val="115000"/>
              </a:lnSpc>
              <a:spcBef>
                <a:spcPts val="1200"/>
              </a:spcBef>
              <a:buFont typeface="Arial"/>
              <a:buNone/>
            </a:pPr>
            <a:endParaRPr lang="en-US" sz="3200" dirty="0"/>
          </a:p>
          <a:p>
            <a:pPr marL="0" indent="0">
              <a:spcBef>
                <a:spcPts val="1200"/>
              </a:spcBef>
              <a:buFont typeface="Arial"/>
              <a:buNone/>
            </a:pPr>
            <a:endParaRPr lang="en-US" sz="3200" dirty="0"/>
          </a:p>
        </p:txBody>
      </p:sp>
    </p:spTree>
    <p:extLst>
      <p:ext uri="{BB962C8B-B14F-4D97-AF65-F5344CB8AC3E}">
        <p14:creationId xmlns:p14="http://schemas.microsoft.com/office/powerpoint/2010/main" val="844077435"/>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7" name="Google Shape;129;p4">
            <a:extLst>
              <a:ext uri="{FF2B5EF4-FFF2-40B4-BE49-F238E27FC236}">
                <a16:creationId xmlns:a16="http://schemas.microsoft.com/office/drawing/2014/main" id="{B129169F-C823-4CAF-C1C7-DE5C768FFB63}"/>
              </a:ext>
            </a:extLst>
          </p:cNvPr>
          <p:cNvSpPr txBox="1">
            <a:spLocks noGrp="1"/>
          </p:cNvSpPr>
          <p:nvPr>
            <p:ph type="title"/>
          </p:nvPr>
        </p:nvSpPr>
        <p:spPr>
          <a:xfrm>
            <a:off x="0" y="1825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366"/>
              </a:buClr>
              <a:buSzPts val="4400"/>
              <a:buFont typeface="Anton"/>
              <a:buNone/>
            </a:pPr>
            <a:r>
              <a:rPr lang="en-US" dirty="0">
                <a:solidFill>
                  <a:srgbClr val="002366"/>
                </a:solidFill>
              </a:rPr>
              <a:t>What is “Repair Plan”?</a:t>
            </a:r>
            <a:endParaRPr dirty="0">
              <a:solidFill>
                <a:srgbClr val="002366"/>
              </a:solidFill>
            </a:endParaRPr>
          </a:p>
        </p:txBody>
      </p:sp>
      <p:sp>
        <p:nvSpPr>
          <p:cNvPr id="8" name="Google Shape;135;g252107821a0_0_2">
            <a:extLst>
              <a:ext uri="{FF2B5EF4-FFF2-40B4-BE49-F238E27FC236}">
                <a16:creationId xmlns:a16="http://schemas.microsoft.com/office/drawing/2014/main" id="{E69E99F2-B90E-D9EC-62CA-FEE08CCAB360}"/>
              </a:ext>
            </a:extLst>
          </p:cNvPr>
          <p:cNvSpPr txBox="1">
            <a:spLocks noGrp="1"/>
          </p:cNvSpPr>
          <p:nvPr>
            <p:ph type="body" idx="1"/>
          </p:nvPr>
        </p:nvSpPr>
        <p:spPr>
          <a:xfrm>
            <a:off x="322035" y="1227704"/>
            <a:ext cx="11547929" cy="4868296"/>
          </a:xfrm>
          <a:prstGeom prst="rect">
            <a:avLst/>
          </a:prstGeom>
        </p:spPr>
        <p:txBody>
          <a:bodyPr spcFirstLastPara="1" wrap="square" lIns="91425" tIns="45700" rIns="91425" bIns="45700" anchor="t" anchorCtr="0">
            <a:normAutofit fontScale="92500" lnSpcReduction="20000"/>
          </a:bodyPr>
          <a:lstStyle/>
          <a:p>
            <a:pPr marL="0" lvl="0" indent="0" algn="l" rtl="0">
              <a:lnSpc>
                <a:spcPct val="115000"/>
              </a:lnSpc>
              <a:spcBef>
                <a:spcPts val="1200"/>
              </a:spcBef>
              <a:spcAft>
                <a:spcPts val="0"/>
              </a:spcAft>
              <a:buNone/>
            </a:pPr>
            <a:r>
              <a:rPr lang="en-US" sz="3000" dirty="0"/>
              <a:t>“Identifies ALL damages, based on the facts of the loss/event. This means not only the point of impact, but damages transmitted to other areas of the vehicle based on the designed load path. This includes an inspection of the interior and cargo areas based on inertia of occupied seating and items being transported in the cargo or passenger compartment. </a:t>
            </a:r>
            <a:endParaRPr sz="3000" dirty="0"/>
          </a:p>
          <a:p>
            <a:pPr marL="0" lvl="0" indent="0" algn="l" rtl="0">
              <a:lnSpc>
                <a:spcPct val="115000"/>
              </a:lnSpc>
              <a:spcBef>
                <a:spcPts val="1200"/>
              </a:spcBef>
              <a:spcAft>
                <a:spcPts val="0"/>
              </a:spcAft>
              <a:buNone/>
            </a:pPr>
            <a:endParaRPr sz="3000" dirty="0"/>
          </a:p>
          <a:p>
            <a:pPr marL="0" lvl="0" indent="0" algn="l" rtl="0">
              <a:lnSpc>
                <a:spcPct val="115000"/>
              </a:lnSpc>
              <a:spcBef>
                <a:spcPts val="1200"/>
              </a:spcBef>
              <a:spcAft>
                <a:spcPts val="0"/>
              </a:spcAft>
              <a:buNone/>
            </a:pPr>
            <a:r>
              <a:rPr lang="en-US" sz="3000" dirty="0"/>
              <a:t>The Repair Plan is finalized with the use of all captured data from the vehicle and all relevant OEM repair procedures along with the information provider estimating database guide.” </a:t>
            </a:r>
            <a:endParaRPr sz="3000" dirty="0"/>
          </a:p>
          <a:p>
            <a:pPr marL="0" lvl="0" indent="0" algn="l" rtl="0">
              <a:lnSpc>
                <a:spcPct val="115000"/>
              </a:lnSpc>
              <a:spcBef>
                <a:spcPts val="1200"/>
              </a:spcBef>
              <a:spcAft>
                <a:spcPts val="0"/>
              </a:spcAft>
              <a:buClr>
                <a:schemeClr val="dk1"/>
              </a:buClr>
              <a:buSzPct val="39285"/>
              <a:buFont typeface="Arial"/>
              <a:buNone/>
            </a:pPr>
            <a:endParaRPr dirty="0"/>
          </a:p>
          <a:p>
            <a:pPr marL="0" lvl="0" indent="0" algn="l" rtl="0">
              <a:spcBef>
                <a:spcPts val="1200"/>
              </a:spcBef>
              <a:spcAft>
                <a:spcPts val="0"/>
              </a:spcAft>
              <a:buNone/>
            </a:pPr>
            <a:endParaRPr dirty="0"/>
          </a:p>
        </p:txBody>
      </p:sp>
    </p:spTree>
    <p:extLst>
      <p:ext uri="{BB962C8B-B14F-4D97-AF65-F5344CB8AC3E}">
        <p14:creationId xmlns:p14="http://schemas.microsoft.com/office/powerpoint/2010/main" val="2115034848"/>
      </p:ext>
    </p:extLst>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8" name="Google Shape;135;g252107821a0_0_2">
            <a:extLst>
              <a:ext uri="{FF2B5EF4-FFF2-40B4-BE49-F238E27FC236}">
                <a16:creationId xmlns:a16="http://schemas.microsoft.com/office/drawing/2014/main" id="{E69E99F2-B90E-D9EC-62CA-FEE08CCAB360}"/>
              </a:ext>
            </a:extLst>
          </p:cNvPr>
          <p:cNvSpPr txBox="1">
            <a:spLocks noGrp="1"/>
          </p:cNvSpPr>
          <p:nvPr>
            <p:ph type="body" idx="1"/>
          </p:nvPr>
        </p:nvSpPr>
        <p:spPr>
          <a:xfrm>
            <a:off x="644071" y="1690688"/>
            <a:ext cx="10903857" cy="4488089"/>
          </a:xfrm>
          <a:prstGeom prst="rect">
            <a:avLst/>
          </a:prstGeom>
        </p:spPr>
        <p:txBody>
          <a:bodyPr spcFirstLastPara="1" wrap="square" lIns="91425" tIns="45700" rIns="91425" bIns="45700" anchor="t" anchorCtr="0">
            <a:normAutofit/>
          </a:bodyPr>
          <a:lstStyle/>
          <a:p>
            <a:pPr marL="0" lvl="0" indent="0" algn="l" rtl="0">
              <a:lnSpc>
                <a:spcPct val="115000"/>
              </a:lnSpc>
              <a:spcBef>
                <a:spcPts val="1200"/>
              </a:spcBef>
              <a:spcAft>
                <a:spcPts val="0"/>
              </a:spcAft>
              <a:buClr>
                <a:schemeClr val="dk1"/>
              </a:buClr>
              <a:buSzPct val="39285"/>
              <a:buFont typeface="Arial"/>
              <a:buNone/>
            </a:pPr>
            <a:endParaRPr dirty="0"/>
          </a:p>
          <a:p>
            <a:pPr marL="0" lvl="0" indent="0" algn="l" rtl="0">
              <a:spcBef>
                <a:spcPts val="1200"/>
              </a:spcBef>
              <a:spcAft>
                <a:spcPts val="0"/>
              </a:spcAft>
              <a:buNone/>
            </a:pPr>
            <a:endParaRPr dirty="0"/>
          </a:p>
        </p:txBody>
      </p:sp>
      <p:sp>
        <p:nvSpPr>
          <p:cNvPr id="2" name="TextBox 1">
            <a:extLst>
              <a:ext uri="{FF2B5EF4-FFF2-40B4-BE49-F238E27FC236}">
                <a16:creationId xmlns:a16="http://schemas.microsoft.com/office/drawing/2014/main" id="{07A41E34-81F6-4524-3BD4-47985843E8CC}"/>
              </a:ext>
            </a:extLst>
          </p:cNvPr>
          <p:cNvSpPr txBox="1"/>
          <p:nvPr/>
        </p:nvSpPr>
        <p:spPr>
          <a:xfrm>
            <a:off x="850709" y="1690688"/>
            <a:ext cx="9773748" cy="3416320"/>
          </a:xfrm>
          <a:prstGeom prst="rect">
            <a:avLst/>
          </a:prstGeom>
          <a:noFill/>
        </p:spPr>
        <p:txBody>
          <a:bodyPr wrap="square">
            <a:spAutoFit/>
          </a:bodyPr>
          <a:lstStyle/>
          <a:p>
            <a:r>
              <a:rPr lang="en-US" sz="5400" dirty="0"/>
              <a:t>“A comprehensive document expressing the full extent or operations and actual cost of the repair, and repair process.”</a:t>
            </a:r>
          </a:p>
        </p:txBody>
      </p:sp>
      <p:sp>
        <p:nvSpPr>
          <p:cNvPr id="5" name="Google Shape;129;p4">
            <a:extLst>
              <a:ext uri="{FF2B5EF4-FFF2-40B4-BE49-F238E27FC236}">
                <a16:creationId xmlns:a16="http://schemas.microsoft.com/office/drawing/2014/main" id="{6C288812-3894-3BD0-17D7-8A227220C753}"/>
              </a:ext>
            </a:extLst>
          </p:cNvPr>
          <p:cNvSpPr txBox="1">
            <a:spLocks/>
          </p:cNvSpPr>
          <p:nvPr/>
        </p:nvSpPr>
        <p:spPr>
          <a:xfrm>
            <a:off x="108857" y="16441"/>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nton"/>
              <a:buNone/>
              <a:defRPr sz="4400" b="0" i="0" u="none" strike="noStrike" cap="none">
                <a:solidFill>
                  <a:schemeClr val="dk1"/>
                </a:solidFill>
                <a:latin typeface="Anton"/>
                <a:ea typeface="Anton"/>
                <a:cs typeface="Anton"/>
                <a:sym typeface="Anto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2366"/>
              </a:buClr>
              <a:buSzPts val="4400"/>
            </a:pPr>
            <a:r>
              <a:rPr lang="en-US" dirty="0">
                <a:solidFill>
                  <a:srgbClr val="002366"/>
                </a:solidFill>
              </a:rPr>
              <a:t>What is “Repair Plan”?</a:t>
            </a:r>
          </a:p>
        </p:txBody>
      </p:sp>
    </p:spTree>
    <p:extLst>
      <p:ext uri="{BB962C8B-B14F-4D97-AF65-F5344CB8AC3E}">
        <p14:creationId xmlns:p14="http://schemas.microsoft.com/office/powerpoint/2010/main" val="21358647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70"/>
        <p:cNvGrpSpPr/>
        <p:nvPr/>
      </p:nvGrpSpPr>
      <p:grpSpPr>
        <a:xfrm>
          <a:off x="0" y="0"/>
          <a:ext cx="0" cy="0"/>
          <a:chOff x="0" y="0"/>
          <a:chExt cx="0" cy="0"/>
        </a:xfrm>
      </p:grpSpPr>
      <p:sp>
        <p:nvSpPr>
          <p:cNvPr id="171" name="Google Shape;171;p5"/>
          <p:cNvSpPr txBox="1">
            <a:spLocks noGrp="1"/>
          </p:cNvSpPr>
          <p:nvPr>
            <p:ph type="title"/>
          </p:nvPr>
        </p:nvSpPr>
        <p:spPr>
          <a:xfrm>
            <a:off x="838200" y="365125"/>
            <a:ext cx="10515600" cy="218938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366"/>
              </a:buClr>
              <a:buSzPts val="4400"/>
              <a:buFont typeface="Anton"/>
              <a:buNone/>
            </a:pPr>
            <a:r>
              <a:rPr lang="en-US" sz="4400" dirty="0">
                <a:solidFill>
                  <a:srgbClr val="002366"/>
                </a:solidFill>
              </a:rPr>
              <a:t>Audience Response Question: </a:t>
            </a:r>
            <a:br>
              <a:rPr lang="en-US" sz="4400" dirty="0">
                <a:solidFill>
                  <a:srgbClr val="002366"/>
                </a:solidFill>
              </a:rPr>
            </a:br>
            <a:br>
              <a:rPr lang="en-US" sz="4400" b="1" dirty="0">
                <a:solidFill>
                  <a:srgbClr val="002366"/>
                </a:solidFill>
              </a:rPr>
            </a:br>
            <a:r>
              <a:rPr lang="en-US" sz="4400" dirty="0">
                <a:solidFill>
                  <a:srgbClr val="002366"/>
                </a:solidFill>
              </a:rPr>
              <a:t>Should CIC WIKI include a definition for “Repair Plan”</a:t>
            </a:r>
            <a:endParaRPr dirty="0">
              <a:solidFill>
                <a:srgbClr val="002366"/>
              </a:solidFill>
            </a:endParaRPr>
          </a:p>
        </p:txBody>
      </p:sp>
      <p:sp>
        <p:nvSpPr>
          <p:cNvPr id="172" name="Google Shape;172;p5"/>
          <p:cNvSpPr txBox="1">
            <a:spLocks noGrp="1"/>
          </p:cNvSpPr>
          <p:nvPr>
            <p:ph type="body" idx="1"/>
          </p:nvPr>
        </p:nvSpPr>
        <p:spPr>
          <a:xfrm>
            <a:off x="838200" y="3292613"/>
            <a:ext cx="5512266" cy="3987436"/>
          </a:xfrm>
          <a:prstGeom prst="rect">
            <a:avLst/>
          </a:prstGeom>
          <a:noFill/>
          <a:ln>
            <a:noFill/>
          </a:ln>
        </p:spPr>
        <p:txBody>
          <a:bodyPr spcFirstLastPara="1" wrap="square" lIns="91425" tIns="45700" rIns="91425" bIns="45700" anchor="t" anchorCtr="0">
            <a:normAutofit/>
          </a:bodyPr>
          <a:lstStyle/>
          <a:p>
            <a:pPr marL="514350" lvl="0" indent="-514350" algn="l" rtl="0">
              <a:lnSpc>
                <a:spcPct val="120000"/>
              </a:lnSpc>
              <a:spcBef>
                <a:spcPts val="0"/>
              </a:spcBef>
              <a:spcAft>
                <a:spcPts val="0"/>
              </a:spcAft>
              <a:buClr>
                <a:schemeClr val="dk1"/>
              </a:buClr>
              <a:buSzPts val="2800"/>
              <a:buFont typeface="Anton"/>
              <a:buAutoNum type="arabicPeriod"/>
            </a:pPr>
            <a:r>
              <a:rPr lang="en-US" b="1" dirty="0">
                <a:latin typeface="Lucida Sans"/>
                <a:ea typeface="Lucida Sans"/>
                <a:cs typeface="Lucida Sans"/>
                <a:sym typeface="Lucida Sans"/>
              </a:rPr>
              <a:t>Agree</a:t>
            </a:r>
            <a:endParaRPr dirty="0"/>
          </a:p>
          <a:p>
            <a:pPr marL="514350" lvl="0" indent="-514350" algn="l" rtl="0">
              <a:lnSpc>
                <a:spcPct val="120000"/>
              </a:lnSpc>
              <a:spcBef>
                <a:spcPts val="1000"/>
              </a:spcBef>
              <a:spcAft>
                <a:spcPts val="0"/>
              </a:spcAft>
              <a:buClr>
                <a:schemeClr val="dk1"/>
              </a:buClr>
              <a:buSzPts val="2800"/>
              <a:buFont typeface="Anton"/>
              <a:buAutoNum type="arabicPeriod"/>
            </a:pPr>
            <a:r>
              <a:rPr lang="en-US" b="1" dirty="0">
                <a:latin typeface="Lucida Sans"/>
                <a:ea typeface="Lucida Sans"/>
                <a:cs typeface="Lucida Sans"/>
                <a:sym typeface="Lucida Sans"/>
              </a:rPr>
              <a:t>Disagree</a:t>
            </a:r>
            <a:endParaRPr dirty="0"/>
          </a:p>
          <a:p>
            <a:pPr marL="514350" lvl="0" indent="-514350" algn="l" rtl="0">
              <a:lnSpc>
                <a:spcPct val="120000"/>
              </a:lnSpc>
              <a:spcBef>
                <a:spcPts val="1000"/>
              </a:spcBef>
              <a:spcAft>
                <a:spcPts val="0"/>
              </a:spcAft>
              <a:buClr>
                <a:schemeClr val="dk1"/>
              </a:buClr>
              <a:buSzPts val="2800"/>
              <a:buFont typeface="Anton"/>
              <a:buAutoNum type="arabicPeriod"/>
            </a:pPr>
            <a:r>
              <a:rPr lang="en-US" b="1" dirty="0">
                <a:latin typeface="Lucida Sans"/>
                <a:ea typeface="Lucida Sans"/>
                <a:cs typeface="Lucida Sans"/>
                <a:sym typeface="Lucida Sans"/>
              </a:rPr>
              <a:t>Abstain</a:t>
            </a:r>
            <a:endParaRPr b="1" dirty="0"/>
          </a:p>
          <a:p>
            <a:pPr marL="228600" lvl="0" indent="-50800" algn="l" rtl="0">
              <a:lnSpc>
                <a:spcPct val="90000"/>
              </a:lnSpc>
              <a:spcBef>
                <a:spcPts val="1000"/>
              </a:spcBef>
              <a:spcAft>
                <a:spcPts val="0"/>
              </a:spcAft>
              <a:buClr>
                <a:schemeClr val="dk1"/>
              </a:buClr>
              <a:buSzPts val="2800"/>
              <a:buNone/>
            </a:pPr>
            <a:endParaRPr dirty="0"/>
          </a:p>
        </p:txBody>
      </p:sp>
      <p:sp>
        <p:nvSpPr>
          <p:cNvPr id="173" name="Google Shape;173;p5"/>
          <p:cNvSpPr txBox="1"/>
          <p:nvPr/>
        </p:nvSpPr>
        <p:spPr>
          <a:xfrm>
            <a:off x="5892534" y="2291127"/>
            <a:ext cx="5335398" cy="3657600"/>
          </a:xfrm>
          <a:prstGeom prst="rect">
            <a:avLst/>
          </a:prstGeom>
          <a:solidFill>
            <a:schemeClr val="accent1"/>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800" b="0" i="0" u="none" strike="noStrike" cap="none" dirty="0">
                <a:solidFill>
                  <a:schemeClr val="lt1"/>
                </a:solidFill>
                <a:latin typeface="Lucida Sans"/>
                <a:ea typeface="Lucida Sans"/>
                <a:cs typeface="Lucida Sans"/>
                <a:sym typeface="Lucida Sans"/>
              </a:rPr>
              <a:t>LEAVE THIS AREA FOR THE RESPONSE RESULTS</a:t>
            </a:r>
            <a:endParaRPr dirty="0"/>
          </a:p>
        </p:txBody>
      </p:sp>
      <p:pic>
        <p:nvPicPr>
          <p:cNvPr id="4" name="y2mate.com - The Beatles  Help">
            <a:hlinkClick r:id="" action="ppaction://media"/>
            <a:extLst>
              <a:ext uri="{FF2B5EF4-FFF2-40B4-BE49-F238E27FC236}">
                <a16:creationId xmlns:a16="http://schemas.microsoft.com/office/drawing/2014/main" id="{1242A65B-4C8E-5508-6F0D-E13ED8E46BC7}"/>
              </a:ext>
            </a:extLst>
          </p:cNvPr>
          <p:cNvPicPr>
            <a:picLocks noChangeAspect="1"/>
          </p:cNvPicPr>
          <p:nvPr>
            <a:audioFile r:link="rId1"/>
            <p:extLst>
              <p:ext uri="{DAA4B4D4-6D71-4841-9C94-3DE7FCFB9230}">
                <p14:media xmlns:p14="http://schemas.microsoft.com/office/powerpoint/2010/main" r:embed="rId2">
                  <p14:trim end="108929.6875"/>
                </p14:media>
              </p:ext>
            </p:extLst>
          </p:nvPr>
        </p:nvPicPr>
        <p:blipFill>
          <a:blip r:embed="rId6"/>
          <a:stretch>
            <a:fillRect/>
          </a:stretch>
        </p:blipFill>
        <p:spPr>
          <a:xfrm>
            <a:off x="4655231" y="5847127"/>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8" name="Google Shape;135;g252107821a0_0_2">
            <a:extLst>
              <a:ext uri="{FF2B5EF4-FFF2-40B4-BE49-F238E27FC236}">
                <a16:creationId xmlns:a16="http://schemas.microsoft.com/office/drawing/2014/main" id="{E69E99F2-B90E-D9EC-62CA-FEE08CCAB360}"/>
              </a:ext>
            </a:extLst>
          </p:cNvPr>
          <p:cNvSpPr txBox="1">
            <a:spLocks noGrp="1"/>
          </p:cNvSpPr>
          <p:nvPr>
            <p:ph type="body" idx="1"/>
          </p:nvPr>
        </p:nvSpPr>
        <p:spPr>
          <a:xfrm>
            <a:off x="644071" y="1690688"/>
            <a:ext cx="10903857" cy="4488089"/>
          </a:xfrm>
          <a:prstGeom prst="rect">
            <a:avLst/>
          </a:prstGeom>
        </p:spPr>
        <p:txBody>
          <a:bodyPr spcFirstLastPara="1" wrap="square" lIns="91425" tIns="45700" rIns="91425" bIns="45700" anchor="t" anchorCtr="0">
            <a:normAutofit/>
          </a:bodyPr>
          <a:lstStyle/>
          <a:p>
            <a:pPr marL="0" lvl="0" indent="0" algn="l" rtl="0">
              <a:lnSpc>
                <a:spcPct val="115000"/>
              </a:lnSpc>
              <a:spcBef>
                <a:spcPts val="1200"/>
              </a:spcBef>
              <a:spcAft>
                <a:spcPts val="0"/>
              </a:spcAft>
              <a:buClr>
                <a:schemeClr val="dk1"/>
              </a:buClr>
              <a:buSzPct val="39285"/>
              <a:buFont typeface="Arial"/>
              <a:buNone/>
            </a:pPr>
            <a:endParaRPr dirty="0"/>
          </a:p>
          <a:p>
            <a:pPr marL="0" lvl="0" indent="0" algn="l" rtl="0">
              <a:spcBef>
                <a:spcPts val="1200"/>
              </a:spcBef>
              <a:spcAft>
                <a:spcPts val="0"/>
              </a:spcAft>
              <a:buNone/>
            </a:pPr>
            <a:endParaRPr dirty="0"/>
          </a:p>
        </p:txBody>
      </p:sp>
      <p:sp>
        <p:nvSpPr>
          <p:cNvPr id="5" name="TextBox 4">
            <a:extLst>
              <a:ext uri="{FF2B5EF4-FFF2-40B4-BE49-F238E27FC236}">
                <a16:creationId xmlns:a16="http://schemas.microsoft.com/office/drawing/2014/main" id="{074C4744-F426-E084-959D-8A54E4A6ACDC}"/>
              </a:ext>
            </a:extLst>
          </p:cNvPr>
          <p:cNvSpPr txBox="1"/>
          <p:nvPr/>
        </p:nvSpPr>
        <p:spPr>
          <a:xfrm>
            <a:off x="4526577" y="4052563"/>
            <a:ext cx="8499928" cy="584775"/>
          </a:xfrm>
          <a:prstGeom prst="rect">
            <a:avLst/>
          </a:prstGeom>
          <a:noFill/>
        </p:spPr>
        <p:txBody>
          <a:bodyPr wrap="square">
            <a:spAutoFit/>
          </a:bodyPr>
          <a:lstStyle/>
          <a:p>
            <a:r>
              <a:rPr lang="en-US" sz="3200" dirty="0"/>
              <a:t>https://forms.gle/o8QArzfSBToDfKQD8</a:t>
            </a:r>
          </a:p>
        </p:txBody>
      </p:sp>
      <p:pic>
        <p:nvPicPr>
          <p:cNvPr id="7" name="Picture 6">
            <a:extLst>
              <a:ext uri="{FF2B5EF4-FFF2-40B4-BE49-F238E27FC236}">
                <a16:creationId xmlns:a16="http://schemas.microsoft.com/office/drawing/2014/main" id="{1CE90AEB-9E79-975D-70C5-DAEDEFE57936}"/>
              </a:ext>
            </a:extLst>
          </p:cNvPr>
          <p:cNvPicPr>
            <a:picLocks noChangeAspect="1"/>
          </p:cNvPicPr>
          <p:nvPr/>
        </p:nvPicPr>
        <p:blipFill>
          <a:blip r:embed="rId4"/>
          <a:stretch>
            <a:fillRect/>
          </a:stretch>
        </p:blipFill>
        <p:spPr>
          <a:xfrm>
            <a:off x="6096000" y="412523"/>
            <a:ext cx="3524477" cy="3524477"/>
          </a:xfrm>
          <a:prstGeom prst="rect">
            <a:avLst/>
          </a:prstGeom>
        </p:spPr>
      </p:pic>
      <p:grpSp>
        <p:nvGrpSpPr>
          <p:cNvPr id="12" name="Group 11">
            <a:extLst>
              <a:ext uri="{FF2B5EF4-FFF2-40B4-BE49-F238E27FC236}">
                <a16:creationId xmlns:a16="http://schemas.microsoft.com/office/drawing/2014/main" id="{DD845493-3209-3365-10B7-333701370E57}"/>
              </a:ext>
            </a:extLst>
          </p:cNvPr>
          <p:cNvGrpSpPr/>
          <p:nvPr/>
        </p:nvGrpSpPr>
        <p:grpSpPr>
          <a:xfrm>
            <a:off x="488982" y="268038"/>
            <a:ext cx="3647589" cy="6321923"/>
            <a:chOff x="488982" y="268038"/>
            <a:chExt cx="3647589" cy="6321923"/>
          </a:xfrm>
        </p:grpSpPr>
        <p:pic>
          <p:nvPicPr>
            <p:cNvPr id="10" name="Picture 9">
              <a:extLst>
                <a:ext uri="{FF2B5EF4-FFF2-40B4-BE49-F238E27FC236}">
                  <a16:creationId xmlns:a16="http://schemas.microsoft.com/office/drawing/2014/main" id="{FF2CDC33-314A-0079-B384-43EC7D71B321}"/>
                </a:ext>
              </a:extLst>
            </p:cNvPr>
            <p:cNvPicPr>
              <a:picLocks noChangeAspect="1"/>
            </p:cNvPicPr>
            <p:nvPr/>
          </p:nvPicPr>
          <p:blipFill>
            <a:blip r:embed="rId5"/>
            <a:stretch>
              <a:fillRect/>
            </a:stretch>
          </p:blipFill>
          <p:spPr>
            <a:xfrm>
              <a:off x="488982" y="268038"/>
              <a:ext cx="3647589" cy="6321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4924079E-D65D-2414-69C5-DB3A989C57AE}"/>
                </a:ext>
              </a:extLst>
            </p:cNvPr>
            <p:cNvSpPr/>
            <p:nvPr/>
          </p:nvSpPr>
          <p:spPr>
            <a:xfrm>
              <a:off x="692150" y="901700"/>
              <a:ext cx="1536700" cy="139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5471037D-EA13-B57D-3002-F1B538249ABD}"/>
              </a:ext>
            </a:extLst>
          </p:cNvPr>
          <p:cNvSpPr/>
          <p:nvPr/>
        </p:nvSpPr>
        <p:spPr>
          <a:xfrm>
            <a:off x="4136571" y="4637338"/>
            <a:ext cx="8167395" cy="830997"/>
          </a:xfrm>
          <a:prstGeom prst="rect">
            <a:avLst/>
          </a:prstGeom>
          <a:noFill/>
        </p:spPr>
        <p:txBody>
          <a:bodyPr wrap="square" lIns="91440" tIns="45720" rIns="91440" bIns="45720">
            <a:spAutoFit/>
          </a:bodyPr>
          <a:lstStyle/>
          <a:p>
            <a:pPr algn="ctr"/>
            <a:r>
              <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Deadline for Submission</a:t>
            </a:r>
          </a:p>
        </p:txBody>
      </p:sp>
      <p:sp>
        <p:nvSpPr>
          <p:cNvPr id="14" name="Rectangle 13">
            <a:extLst>
              <a:ext uri="{FF2B5EF4-FFF2-40B4-BE49-F238E27FC236}">
                <a16:creationId xmlns:a16="http://schemas.microsoft.com/office/drawing/2014/main" id="{32A4D4BA-097F-3E43-2DD2-A960C40838E0}"/>
              </a:ext>
            </a:extLst>
          </p:cNvPr>
          <p:cNvSpPr/>
          <p:nvPr/>
        </p:nvSpPr>
        <p:spPr>
          <a:xfrm>
            <a:off x="3774540" y="5468335"/>
            <a:ext cx="8167395" cy="830997"/>
          </a:xfrm>
          <a:prstGeom prst="rect">
            <a:avLst/>
          </a:prstGeom>
          <a:noFill/>
        </p:spPr>
        <p:txBody>
          <a:bodyPr wrap="square" lIns="91440" tIns="45720" rIns="91440" bIns="45720">
            <a:spAutoFit/>
          </a:bodyPr>
          <a:lstStyle/>
          <a:p>
            <a:pPr algn="ctr"/>
            <a:r>
              <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Sept 30, 2023</a:t>
            </a:r>
          </a:p>
        </p:txBody>
      </p:sp>
    </p:spTree>
    <p:extLst>
      <p:ext uri="{BB962C8B-B14F-4D97-AF65-F5344CB8AC3E}">
        <p14:creationId xmlns:p14="http://schemas.microsoft.com/office/powerpoint/2010/main" val="28792446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8" name="Google Shape;135;g252107821a0_0_2">
            <a:extLst>
              <a:ext uri="{FF2B5EF4-FFF2-40B4-BE49-F238E27FC236}">
                <a16:creationId xmlns:a16="http://schemas.microsoft.com/office/drawing/2014/main" id="{E69E99F2-B90E-D9EC-62CA-FEE08CCAB360}"/>
              </a:ext>
            </a:extLst>
          </p:cNvPr>
          <p:cNvSpPr txBox="1">
            <a:spLocks noGrp="1"/>
          </p:cNvSpPr>
          <p:nvPr>
            <p:ph type="body" idx="1"/>
          </p:nvPr>
        </p:nvSpPr>
        <p:spPr>
          <a:xfrm>
            <a:off x="644071" y="1690688"/>
            <a:ext cx="10903857" cy="4488089"/>
          </a:xfrm>
          <a:prstGeom prst="rect">
            <a:avLst/>
          </a:prstGeom>
        </p:spPr>
        <p:txBody>
          <a:bodyPr spcFirstLastPara="1" wrap="square" lIns="91425" tIns="45700" rIns="91425" bIns="45700" anchor="t" anchorCtr="0">
            <a:normAutofit/>
          </a:bodyPr>
          <a:lstStyle/>
          <a:p>
            <a:pPr marL="0" lvl="0" indent="0" algn="l" rtl="0">
              <a:lnSpc>
                <a:spcPct val="115000"/>
              </a:lnSpc>
              <a:spcBef>
                <a:spcPts val="1200"/>
              </a:spcBef>
              <a:spcAft>
                <a:spcPts val="0"/>
              </a:spcAft>
              <a:buClr>
                <a:schemeClr val="dk1"/>
              </a:buClr>
              <a:buSzPct val="39285"/>
              <a:buFont typeface="Arial"/>
              <a:buNone/>
            </a:pPr>
            <a:endParaRPr dirty="0"/>
          </a:p>
          <a:p>
            <a:pPr marL="0" lvl="0" indent="0" algn="l" rtl="0">
              <a:spcBef>
                <a:spcPts val="1200"/>
              </a:spcBef>
              <a:spcAft>
                <a:spcPts val="0"/>
              </a:spcAft>
              <a:buNone/>
            </a:pPr>
            <a:endParaRPr dirty="0"/>
          </a:p>
        </p:txBody>
      </p:sp>
      <p:sp>
        <p:nvSpPr>
          <p:cNvPr id="2" name="Rectangle 1">
            <a:extLst>
              <a:ext uri="{FF2B5EF4-FFF2-40B4-BE49-F238E27FC236}">
                <a16:creationId xmlns:a16="http://schemas.microsoft.com/office/drawing/2014/main" id="{33A7A192-7C96-C7AE-E870-554FC9755C50}"/>
              </a:ext>
            </a:extLst>
          </p:cNvPr>
          <p:cNvSpPr/>
          <p:nvPr/>
        </p:nvSpPr>
        <p:spPr>
          <a:xfrm>
            <a:off x="656806" y="1305341"/>
            <a:ext cx="10891122" cy="4247317"/>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Please submit responses to:</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b="0" cap="none" spc="0" dirty="0">
                <a:ln w="0"/>
                <a:solidFill>
                  <a:schemeClr val="tx1"/>
                </a:solidFill>
                <a:effectLst>
                  <a:outerShdw blurRad="38100" dist="19050" dir="2700000" algn="tl" rotWithShape="0">
                    <a:schemeClr val="dk1">
                      <a:alpha val="40000"/>
                    </a:schemeClr>
                  </a:outerShdw>
                </a:effectLst>
              </a:rPr>
              <a:t>Danny G: </a:t>
            </a:r>
            <a:r>
              <a:rPr lang="en-US" sz="5400" b="0" cap="none" spc="0" dirty="0">
                <a:ln w="0"/>
                <a:solidFill>
                  <a:schemeClr val="tx1"/>
                </a:solidFill>
                <a:effectLst>
                  <a:outerShdw blurRad="38100" dist="19050" dir="2700000" algn="tl" rotWithShape="0">
                    <a:schemeClr val="dk1">
                      <a:alpha val="40000"/>
                    </a:schemeClr>
                  </a:outerShdw>
                </a:effectLst>
                <a:hlinkClick r:id="rId4"/>
              </a:rPr>
              <a:t>Admin@Degweb.org</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solidFill>
                  <a:schemeClr val="tx1"/>
                </a:solidFill>
                <a:effectLst>
                  <a:outerShdw blurRad="38100" dist="19050" dir="2700000" algn="tl" rotWithShape="0">
                    <a:schemeClr val="dk1">
                      <a:alpha val="40000"/>
                    </a:schemeClr>
                  </a:outerShdw>
                </a:effectLst>
              </a:rPr>
              <a:t>Erin Solis: </a:t>
            </a:r>
            <a:r>
              <a:rPr lang="en-US" sz="5400" dirty="0">
                <a:ln w="0"/>
                <a:solidFill>
                  <a:schemeClr val="tx1"/>
                </a:solidFill>
                <a:effectLst>
                  <a:outerShdw blurRad="38100" dist="19050" dir="2700000" algn="tl" rotWithShape="0">
                    <a:schemeClr val="dk1">
                      <a:alpha val="40000"/>
                    </a:schemeClr>
                  </a:outerShdw>
                </a:effectLst>
                <a:hlinkClick r:id="rId5"/>
              </a:rPr>
              <a:t>Esolis@certifiedcg.com</a:t>
            </a:r>
            <a:r>
              <a:rPr lang="en-US" sz="5400" dirty="0">
                <a:ln w="0"/>
                <a:solidFill>
                  <a:schemeClr val="tx1"/>
                </a:solidFill>
                <a:effectLst>
                  <a:outerShdw blurRad="38100" dist="19050" dir="2700000" algn="tl" rotWithShape="0">
                    <a:schemeClr val="dk1">
                      <a:alpha val="40000"/>
                    </a:schemeClr>
                  </a:outerShdw>
                </a:effectLst>
              </a:rPr>
              <a:t> </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84228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8" name="Google Shape;135;g252107821a0_0_2">
            <a:extLst>
              <a:ext uri="{FF2B5EF4-FFF2-40B4-BE49-F238E27FC236}">
                <a16:creationId xmlns:a16="http://schemas.microsoft.com/office/drawing/2014/main" id="{E69E99F2-B90E-D9EC-62CA-FEE08CCAB360}"/>
              </a:ext>
            </a:extLst>
          </p:cNvPr>
          <p:cNvSpPr txBox="1">
            <a:spLocks noGrp="1"/>
          </p:cNvSpPr>
          <p:nvPr>
            <p:ph type="body" idx="1"/>
          </p:nvPr>
        </p:nvSpPr>
        <p:spPr>
          <a:xfrm>
            <a:off x="644071" y="1690688"/>
            <a:ext cx="10903857" cy="4488089"/>
          </a:xfrm>
          <a:prstGeom prst="rect">
            <a:avLst/>
          </a:prstGeom>
        </p:spPr>
        <p:txBody>
          <a:bodyPr spcFirstLastPara="1" wrap="square" lIns="91425" tIns="45700" rIns="91425" bIns="45700" anchor="t" anchorCtr="0">
            <a:normAutofit/>
          </a:bodyPr>
          <a:lstStyle/>
          <a:p>
            <a:pPr marL="0" lvl="0" indent="0" algn="l" rtl="0">
              <a:lnSpc>
                <a:spcPct val="115000"/>
              </a:lnSpc>
              <a:spcBef>
                <a:spcPts val="1200"/>
              </a:spcBef>
              <a:spcAft>
                <a:spcPts val="0"/>
              </a:spcAft>
              <a:buClr>
                <a:schemeClr val="dk1"/>
              </a:buClr>
              <a:buSzPct val="39285"/>
              <a:buFont typeface="Arial"/>
              <a:buNone/>
            </a:pPr>
            <a:endParaRPr dirty="0"/>
          </a:p>
          <a:p>
            <a:pPr marL="0" lvl="0" indent="0" algn="l" rtl="0">
              <a:spcBef>
                <a:spcPts val="1200"/>
              </a:spcBef>
              <a:spcAft>
                <a:spcPts val="0"/>
              </a:spcAft>
              <a:buNone/>
            </a:pPr>
            <a:endParaRPr dirty="0"/>
          </a:p>
        </p:txBody>
      </p:sp>
      <p:sp>
        <p:nvSpPr>
          <p:cNvPr id="3" name="Rectangle 2">
            <a:extLst>
              <a:ext uri="{FF2B5EF4-FFF2-40B4-BE49-F238E27FC236}">
                <a16:creationId xmlns:a16="http://schemas.microsoft.com/office/drawing/2014/main" id="{7E58E522-5D59-D844-7498-B962C76EBDD8}"/>
              </a:ext>
            </a:extLst>
          </p:cNvPr>
          <p:cNvSpPr/>
          <p:nvPr/>
        </p:nvSpPr>
        <p:spPr>
          <a:xfrm>
            <a:off x="208810" y="2105561"/>
            <a:ext cx="11774378" cy="2646878"/>
          </a:xfrm>
          <a:prstGeom prst="rect">
            <a:avLst/>
          </a:prstGeom>
          <a:noFill/>
        </p:spPr>
        <p:txBody>
          <a:bodyPr wrap="none" lIns="91440" tIns="45720" rIns="91440" bIns="45720">
            <a:spAutoFit/>
          </a:bodyPr>
          <a:lstStyle/>
          <a:p>
            <a:pPr algn="ctr"/>
            <a:r>
              <a:rPr lang="en-US" sz="16600" b="1" dirty="0">
                <a:ln w="6600">
                  <a:solidFill>
                    <a:schemeClr val="accent2"/>
                  </a:solidFill>
                  <a:prstDash val="solid"/>
                </a:ln>
                <a:solidFill>
                  <a:srgbClr val="FFFFFF"/>
                </a:solidFill>
                <a:effectLst>
                  <a:outerShdw dist="38100" dir="2700000" algn="tl" rotWithShape="0">
                    <a:schemeClr val="accent2"/>
                  </a:outerShdw>
                </a:effectLst>
              </a:rPr>
              <a:t>Thank You!</a:t>
            </a:r>
            <a:endParaRPr lang="en-US" sz="16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491699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B6D1-A610-EFFB-2B45-9D64799E1374}"/>
              </a:ext>
            </a:extLst>
          </p:cNvPr>
          <p:cNvSpPr>
            <a:spLocks noGrp="1"/>
          </p:cNvSpPr>
          <p:nvPr>
            <p:ph type="title"/>
          </p:nvPr>
        </p:nvSpPr>
        <p:spPr>
          <a:xfrm>
            <a:off x="838200" y="319299"/>
            <a:ext cx="10515600" cy="1325563"/>
          </a:xfrm>
        </p:spPr>
        <p:txBody>
          <a:bodyPr/>
          <a:lstStyle/>
          <a:p>
            <a:r>
              <a:rPr lang="en-US" dirty="0">
                <a:solidFill>
                  <a:srgbClr val="002366"/>
                </a:solidFill>
              </a:rPr>
              <a:t>Committee Members: Estimating Committee</a:t>
            </a:r>
          </a:p>
        </p:txBody>
      </p:sp>
      <p:sp>
        <p:nvSpPr>
          <p:cNvPr id="5" name="TextBox 4">
            <a:extLst>
              <a:ext uri="{FF2B5EF4-FFF2-40B4-BE49-F238E27FC236}">
                <a16:creationId xmlns:a16="http://schemas.microsoft.com/office/drawing/2014/main" id="{420163AC-8380-D596-C4AE-764E2622408C}"/>
              </a:ext>
            </a:extLst>
          </p:cNvPr>
          <p:cNvSpPr txBox="1"/>
          <p:nvPr/>
        </p:nvSpPr>
        <p:spPr>
          <a:xfrm>
            <a:off x="175252" y="1644862"/>
            <a:ext cx="6094602" cy="4524315"/>
          </a:xfrm>
          <a:prstGeom prst="rect">
            <a:avLst/>
          </a:prstGeom>
          <a:noFill/>
        </p:spPr>
        <p:txBody>
          <a:bodyPr wrap="square">
            <a:spAutoFit/>
          </a:bodyPr>
          <a:lstStyle/>
          <a:p>
            <a:pPr marL="285750" indent="-285750">
              <a:buFont typeface="Wingdings" panose="05000000000000000000" pitchFamily="2" charset="2"/>
              <a:buChar char="v"/>
            </a:pPr>
            <a:r>
              <a:rPr lang="en-US" sz="1600" dirty="0"/>
              <a:t>Aaron Schulenburg - SCRS</a:t>
            </a:r>
          </a:p>
          <a:p>
            <a:pPr marL="285750" indent="-285750">
              <a:buFont typeface="Wingdings" panose="05000000000000000000" pitchFamily="2" charset="2"/>
              <a:buChar char="v"/>
            </a:pPr>
            <a:r>
              <a:rPr lang="en-US" sz="1600" dirty="0"/>
              <a:t>Andrew Batenhorst – Pacific BMW Collision</a:t>
            </a:r>
          </a:p>
          <a:p>
            <a:pPr marL="285750" indent="-285750">
              <a:buFont typeface="Wingdings" panose="05000000000000000000" pitchFamily="2" charset="2"/>
              <a:buChar char="v"/>
            </a:pPr>
            <a:r>
              <a:rPr lang="en-US" sz="1600" dirty="0"/>
              <a:t>Barry Dorn – Dorn's Body and Paint</a:t>
            </a:r>
          </a:p>
          <a:p>
            <a:pPr marL="285750" indent="-285750">
              <a:buFont typeface="Wingdings" panose="05000000000000000000" pitchFamily="2" charset="2"/>
              <a:buChar char="v"/>
            </a:pPr>
            <a:r>
              <a:rPr lang="en-US" sz="1600" dirty="0">
                <a:effectLst/>
              </a:rPr>
              <a:t>Brandon </a:t>
            </a:r>
            <a:r>
              <a:rPr lang="en-US" sz="1600" dirty="0" err="1">
                <a:effectLst/>
              </a:rPr>
              <a:t>Mehdizadeh</a:t>
            </a:r>
            <a:r>
              <a:rPr lang="en-US" sz="1600" dirty="0">
                <a:effectLst/>
              </a:rPr>
              <a:t> – </a:t>
            </a:r>
            <a:r>
              <a:rPr lang="en-US" sz="1600" dirty="0" err="1">
                <a:effectLst/>
              </a:rPr>
              <a:t>LaMettry’s</a:t>
            </a:r>
            <a:endParaRPr lang="en-US" sz="1600" dirty="0">
              <a:effectLst/>
            </a:endParaRPr>
          </a:p>
          <a:p>
            <a:pPr marL="285750" indent="-285750">
              <a:buFont typeface="Wingdings" panose="05000000000000000000" pitchFamily="2" charset="2"/>
              <a:buChar char="v"/>
            </a:pPr>
            <a:r>
              <a:rPr lang="en-US" sz="1600" dirty="0"/>
              <a:t>Bud Center -  I-CAR</a:t>
            </a:r>
          </a:p>
          <a:p>
            <a:pPr marL="285750" indent="-285750">
              <a:buFont typeface="Wingdings" panose="05000000000000000000" pitchFamily="2" charset="2"/>
              <a:buChar char="v"/>
            </a:pPr>
            <a:r>
              <a:rPr lang="en-US" sz="1600" dirty="0"/>
              <a:t>Chad </a:t>
            </a:r>
            <a:r>
              <a:rPr lang="en-US" sz="1600" dirty="0" err="1"/>
              <a:t>Sulkula</a:t>
            </a:r>
            <a:r>
              <a:rPr lang="en-US" sz="1600" dirty="0"/>
              <a:t> – CCC</a:t>
            </a:r>
          </a:p>
          <a:p>
            <a:pPr marL="285750" indent="-285750">
              <a:buFont typeface="Wingdings" panose="05000000000000000000" pitchFamily="2" charset="2"/>
              <a:buChar char="v"/>
            </a:pPr>
            <a:r>
              <a:rPr lang="en-US" sz="1600" dirty="0"/>
              <a:t>Charlie Whittaker </a:t>
            </a:r>
          </a:p>
          <a:p>
            <a:pPr marL="285750" indent="-285750">
              <a:buFont typeface="Wingdings" panose="05000000000000000000" pitchFamily="2" charset="2"/>
              <a:buChar char="v"/>
            </a:pPr>
            <a:r>
              <a:rPr lang="en-US" sz="1600" dirty="0"/>
              <a:t>Cody Rinaudo – Franks Accurate Body Shop</a:t>
            </a:r>
          </a:p>
          <a:p>
            <a:pPr marL="285750" indent="-285750">
              <a:buFont typeface="Wingdings" panose="05000000000000000000" pitchFamily="2" charset="2"/>
              <a:buChar char="v"/>
            </a:pPr>
            <a:r>
              <a:rPr lang="en-US" sz="1600" dirty="0"/>
              <a:t>Connie Hutton – Erie Insurance</a:t>
            </a:r>
          </a:p>
          <a:p>
            <a:pPr marL="285750" indent="-285750">
              <a:buFont typeface="Wingdings" panose="05000000000000000000" pitchFamily="2" charset="2"/>
              <a:buChar char="v"/>
            </a:pPr>
            <a:r>
              <a:rPr lang="en-US" sz="1600" dirty="0"/>
              <a:t>Danny Gredinberg (Committee Chairman) – Database Enhancement Gateway</a:t>
            </a:r>
          </a:p>
          <a:p>
            <a:pPr marL="285750" indent="-285750">
              <a:buFont typeface="Wingdings" panose="05000000000000000000" pitchFamily="2" charset="2"/>
              <a:buChar char="v"/>
            </a:pPr>
            <a:r>
              <a:rPr lang="en-US" sz="1600" dirty="0"/>
              <a:t>Daniel Panduro – Fix Auto</a:t>
            </a:r>
          </a:p>
          <a:p>
            <a:pPr marL="285750" indent="-285750">
              <a:buFont typeface="Wingdings" panose="05000000000000000000" pitchFamily="2" charset="2"/>
              <a:buChar char="v"/>
            </a:pPr>
            <a:r>
              <a:rPr lang="en-US" sz="1600" dirty="0"/>
              <a:t>Daniel Williams – MOTOR</a:t>
            </a:r>
          </a:p>
          <a:p>
            <a:pPr marL="285750" indent="-285750">
              <a:buFont typeface="Wingdings" panose="05000000000000000000" pitchFamily="2" charset="2"/>
              <a:buChar char="v"/>
            </a:pPr>
            <a:r>
              <a:rPr lang="en-US" sz="1600" dirty="0"/>
              <a:t>David Willett – Spark Underwriters</a:t>
            </a:r>
          </a:p>
          <a:p>
            <a:pPr marL="285750" indent="-285750">
              <a:buFont typeface="Wingdings" panose="05000000000000000000" pitchFamily="2" charset="2"/>
              <a:buChar char="v"/>
            </a:pPr>
            <a:r>
              <a:rPr lang="en-US" sz="1600" dirty="0"/>
              <a:t>Erin Solis (Committee Co-Chair)  – Certified Collision Group</a:t>
            </a:r>
          </a:p>
          <a:p>
            <a:pPr marL="285750" indent="-285750">
              <a:buFont typeface="Wingdings" panose="05000000000000000000" pitchFamily="2" charset="2"/>
              <a:buChar char="v"/>
            </a:pPr>
            <a:r>
              <a:rPr lang="en-US" sz="1600" dirty="0"/>
              <a:t>Ian Morton- Fix Auto</a:t>
            </a:r>
          </a:p>
          <a:p>
            <a:pPr marL="285750" indent="-285750">
              <a:buFont typeface="Wingdings" panose="05000000000000000000" pitchFamily="2" charset="2"/>
              <a:buChar char="v"/>
            </a:pPr>
            <a:r>
              <a:rPr lang="en-US" sz="1600" dirty="0"/>
              <a:t>Jerry Gastineau – Mitchell </a:t>
            </a:r>
          </a:p>
          <a:p>
            <a:pPr marL="285750" indent="-285750">
              <a:buFont typeface="Wingdings" panose="05000000000000000000" pitchFamily="2" charset="2"/>
              <a:buChar char="v"/>
            </a:pPr>
            <a:endParaRPr lang="en-US" sz="1600" dirty="0"/>
          </a:p>
        </p:txBody>
      </p:sp>
      <p:sp>
        <p:nvSpPr>
          <p:cNvPr id="8" name="TextBox 7">
            <a:extLst>
              <a:ext uri="{FF2B5EF4-FFF2-40B4-BE49-F238E27FC236}">
                <a16:creationId xmlns:a16="http://schemas.microsoft.com/office/drawing/2014/main" id="{43D29B01-CCCA-8243-F18B-E47A9DCF620C}"/>
              </a:ext>
            </a:extLst>
          </p:cNvPr>
          <p:cNvSpPr txBox="1"/>
          <p:nvPr/>
        </p:nvSpPr>
        <p:spPr>
          <a:xfrm>
            <a:off x="6640702" y="1644862"/>
            <a:ext cx="6094602" cy="5016758"/>
          </a:xfrm>
          <a:prstGeom prst="rect">
            <a:avLst/>
          </a:prstGeom>
          <a:noFill/>
        </p:spPr>
        <p:txBody>
          <a:bodyPr wrap="square">
            <a:spAutoFit/>
          </a:bodyPr>
          <a:lstStyle/>
          <a:p>
            <a:pPr marL="285750" indent="-285750">
              <a:buFont typeface="Wingdings" panose="05000000000000000000" pitchFamily="2" charset="2"/>
              <a:buChar char="v"/>
            </a:pPr>
            <a:r>
              <a:rPr lang="en-US" sz="1600" dirty="0"/>
              <a:t>John McDonald – MOTOR</a:t>
            </a:r>
          </a:p>
          <a:p>
            <a:pPr marL="285750" indent="-285750">
              <a:buFont typeface="Wingdings" panose="05000000000000000000" pitchFamily="2" charset="2"/>
              <a:buChar char="v"/>
            </a:pPr>
            <a:r>
              <a:rPr lang="en-US" sz="1600" dirty="0"/>
              <a:t>John Strong- Mitchell</a:t>
            </a:r>
          </a:p>
          <a:p>
            <a:pPr marL="285750" indent="-285750">
              <a:buFont typeface="Wingdings" panose="05000000000000000000" pitchFamily="2" charset="2"/>
              <a:buChar char="v"/>
            </a:pPr>
            <a:r>
              <a:rPr lang="en-US" sz="1600" dirty="0"/>
              <a:t>Joseph </a:t>
            </a:r>
            <a:r>
              <a:rPr lang="en-US" sz="1600" dirty="0" err="1"/>
              <a:t>Phillippi</a:t>
            </a:r>
            <a:r>
              <a:rPr lang="en-US" sz="1600" dirty="0"/>
              <a:t>- Body Builders Auto</a:t>
            </a:r>
          </a:p>
          <a:p>
            <a:pPr marL="285750" indent="-285750">
              <a:buFont typeface="Wingdings" panose="05000000000000000000" pitchFamily="2" charset="2"/>
              <a:buChar char="v"/>
            </a:pPr>
            <a:r>
              <a:rPr lang="en-US" sz="1600" dirty="0"/>
              <a:t>Kyle Motzkus- Hunter Auto Body</a:t>
            </a:r>
          </a:p>
          <a:p>
            <a:pPr marL="285750" indent="-285750">
              <a:buFont typeface="Wingdings" panose="05000000000000000000" pitchFamily="2" charset="2"/>
              <a:buChar char="v"/>
            </a:pPr>
            <a:r>
              <a:rPr lang="en-US" sz="1600" dirty="0"/>
              <a:t>LeRoy Hamilton – Acuity Insurance</a:t>
            </a:r>
          </a:p>
          <a:p>
            <a:pPr marL="285750" indent="-285750">
              <a:buFont typeface="Wingdings" panose="05000000000000000000" pitchFamily="2" charset="2"/>
              <a:buChar char="v"/>
            </a:pPr>
            <a:r>
              <a:rPr lang="en-US" sz="1600" dirty="0"/>
              <a:t>Mike Anderson – Collision Advice</a:t>
            </a:r>
          </a:p>
          <a:p>
            <a:pPr marL="285750" indent="-285750">
              <a:buFont typeface="Wingdings" panose="05000000000000000000" pitchFamily="2" charset="2"/>
              <a:buChar char="v"/>
            </a:pPr>
            <a:r>
              <a:rPr lang="en-US" sz="1600" dirty="0"/>
              <a:t>Michael Bergeron – MOTOR</a:t>
            </a:r>
          </a:p>
          <a:p>
            <a:pPr marL="285750" indent="-285750">
              <a:buFont typeface="Wingdings" panose="05000000000000000000" pitchFamily="2" charset="2"/>
              <a:buChar char="v"/>
            </a:pPr>
            <a:r>
              <a:rPr lang="en-US" sz="1600" dirty="0"/>
              <a:t>Michael Bradshaw – KM Collision</a:t>
            </a:r>
          </a:p>
          <a:p>
            <a:pPr marL="285750" indent="-285750">
              <a:buFont typeface="Wingdings" panose="05000000000000000000" pitchFamily="2" charset="2"/>
              <a:buChar char="v"/>
            </a:pPr>
            <a:r>
              <a:rPr lang="en-US" sz="1600" dirty="0"/>
              <a:t>Mitchell Koop – MOTOR</a:t>
            </a:r>
          </a:p>
          <a:p>
            <a:pPr marL="285750" indent="-285750">
              <a:buFont typeface="Wingdings" panose="05000000000000000000" pitchFamily="2" charset="2"/>
              <a:buChar char="v"/>
            </a:pPr>
            <a:r>
              <a:rPr lang="en-US" sz="1600" dirty="0"/>
              <a:t>Rich O’ Leary – FIX Auto</a:t>
            </a:r>
          </a:p>
          <a:p>
            <a:pPr marL="285750" indent="-285750">
              <a:buFont typeface="Wingdings" panose="05000000000000000000" pitchFamily="2" charset="2"/>
              <a:buChar char="v"/>
            </a:pPr>
            <a:r>
              <a:rPr lang="en-US" sz="1600" dirty="0"/>
              <a:t>Rob Wagner – Rob Wagner Auto Body</a:t>
            </a:r>
          </a:p>
          <a:p>
            <a:pPr marL="285750" indent="-285750">
              <a:buFont typeface="Wingdings" panose="05000000000000000000" pitchFamily="2" charset="2"/>
              <a:buChar char="v"/>
            </a:pPr>
            <a:r>
              <a:rPr lang="en-US" sz="1600" dirty="0"/>
              <a:t>Roger </a:t>
            </a:r>
            <a:r>
              <a:rPr lang="en-US" sz="1600" dirty="0" err="1"/>
              <a:t>Cada</a:t>
            </a:r>
            <a:r>
              <a:rPr lang="en-US" sz="1600" dirty="0"/>
              <a:t> – Accountable Estimating</a:t>
            </a:r>
          </a:p>
          <a:p>
            <a:pPr marL="285750" indent="-285750">
              <a:buFont typeface="Wingdings" panose="05000000000000000000" pitchFamily="2" charset="2"/>
              <a:buChar char="v"/>
            </a:pPr>
            <a:r>
              <a:rPr lang="en-US" sz="1600" dirty="0"/>
              <a:t>Ron </a:t>
            </a:r>
            <a:r>
              <a:rPr lang="en-US" sz="1600" dirty="0" err="1"/>
              <a:t>Perretta</a:t>
            </a:r>
            <a:r>
              <a:rPr lang="en-US" sz="1600" dirty="0"/>
              <a:t> – Professionals Auto Body</a:t>
            </a:r>
          </a:p>
          <a:p>
            <a:pPr marL="285750" indent="-285750">
              <a:buFont typeface="Wingdings" panose="05000000000000000000" pitchFamily="2" charset="2"/>
              <a:buChar char="v"/>
            </a:pPr>
            <a:r>
              <a:rPr lang="en-US" sz="1600" dirty="0"/>
              <a:t>Ron Reichen – Precision Body and Paint</a:t>
            </a:r>
          </a:p>
          <a:p>
            <a:pPr marL="285750" indent="-285750">
              <a:buFont typeface="Wingdings" panose="05000000000000000000" pitchFamily="2" charset="2"/>
              <a:buChar char="v"/>
            </a:pPr>
            <a:r>
              <a:rPr lang="en-US" sz="1600" dirty="0"/>
              <a:t>Steve Bielecki - MOTOR</a:t>
            </a:r>
          </a:p>
          <a:p>
            <a:pPr marL="285750" indent="-285750">
              <a:buFont typeface="Wingdings" panose="05000000000000000000" pitchFamily="2" charset="2"/>
              <a:buChar char="v"/>
            </a:pPr>
            <a:r>
              <a:rPr lang="en-US" sz="1600" dirty="0"/>
              <a:t>Steve Krieps – Collision Safety Consultants WV</a:t>
            </a:r>
          </a:p>
          <a:p>
            <a:pPr marL="285750" indent="-285750">
              <a:buFont typeface="Wingdings" panose="05000000000000000000" pitchFamily="2" charset="2"/>
              <a:buChar char="v"/>
            </a:pPr>
            <a:r>
              <a:rPr lang="en-US" sz="1600" dirty="0"/>
              <a:t>Tracy Dombrowski – Collision Advice</a:t>
            </a:r>
          </a:p>
          <a:p>
            <a:pPr marL="285750" indent="-285750">
              <a:buFont typeface="Wingdings" panose="05000000000000000000" pitchFamily="2" charset="2"/>
              <a:buChar char="v"/>
            </a:pPr>
            <a:r>
              <a:rPr lang="en-US" sz="1600" dirty="0"/>
              <a:t>Will Lattuff – Lattuff Brothers Autobody</a:t>
            </a:r>
          </a:p>
          <a:p>
            <a:endParaRPr lang="en-US" sz="1600" dirty="0"/>
          </a:p>
          <a:p>
            <a:endParaRPr lang="en-US" sz="1600" dirty="0"/>
          </a:p>
        </p:txBody>
      </p:sp>
      <p:cxnSp>
        <p:nvCxnSpPr>
          <p:cNvPr id="10" name="Straight Connector 9">
            <a:extLst>
              <a:ext uri="{FF2B5EF4-FFF2-40B4-BE49-F238E27FC236}">
                <a16:creationId xmlns:a16="http://schemas.microsoft.com/office/drawing/2014/main" id="{252A933E-0547-8EAC-B1D1-BF51513B41AD}"/>
              </a:ext>
            </a:extLst>
          </p:cNvPr>
          <p:cNvCxnSpPr/>
          <p:nvPr/>
        </p:nvCxnSpPr>
        <p:spPr>
          <a:xfrm>
            <a:off x="6114293" y="1497439"/>
            <a:ext cx="0" cy="42151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3855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8"/>
        <p:cNvGrpSpPr/>
        <p:nvPr/>
      </p:nvGrpSpPr>
      <p:grpSpPr>
        <a:xfrm>
          <a:off x="0" y="0"/>
          <a:ext cx="0" cy="0"/>
          <a:chOff x="0" y="0"/>
          <a:chExt cx="0" cy="0"/>
        </a:xfrm>
      </p:grpSpPr>
      <p:pic>
        <p:nvPicPr>
          <p:cNvPr id="5124" name="Picture 4" descr="Illuminating Dark Matter in Human DNA – Unprecedented Atlas of the “Book of  Life”">
            <a:extLst>
              <a:ext uri="{FF2B5EF4-FFF2-40B4-BE49-F238E27FC236}">
                <a16:creationId xmlns:a16="http://schemas.microsoft.com/office/drawing/2014/main" id="{34AE0EB1-EE22-E02F-5777-2955D4EC7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 y="0"/>
            <a:ext cx="12374392" cy="6959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BE9E48-B492-0AB0-A99D-902BB5B135E7}"/>
              </a:ext>
            </a:extLst>
          </p:cNvPr>
          <p:cNvSpPr txBox="1"/>
          <p:nvPr/>
        </p:nvSpPr>
        <p:spPr>
          <a:xfrm rot="16200000">
            <a:off x="3623905" y="-1798753"/>
            <a:ext cx="5121986" cy="10455506"/>
          </a:xfrm>
          <a:prstGeom prst="rect">
            <a:avLst/>
          </a:prstGeom>
          <a:noFill/>
        </p:spPr>
        <p:txBody>
          <a:bodyPr wrap="square" rtlCol="0">
            <a:prstTxWarp prst="textCircle">
              <a:avLst>
                <a:gd name="adj" fmla="val 10908576"/>
              </a:avLst>
            </a:prstTxWarp>
            <a:spAutoFit/>
          </a:bodyPr>
          <a:lstStyle/>
          <a:p>
            <a:pPr algn="ctr"/>
            <a:r>
              <a:rPr lang="en-US" sz="8000" dirty="0">
                <a:solidFill>
                  <a:schemeClr val="bg1"/>
                </a:solidFill>
                <a:latin typeface="Congenial Black" panose="020F0502020204030204" pitchFamily="2" charset="0"/>
              </a:rPr>
              <a:t>An Evolution is Occurring</a:t>
            </a:r>
          </a:p>
        </p:txBody>
      </p:sp>
      <p:pic>
        <p:nvPicPr>
          <p:cNvPr id="8" name="Picture 7">
            <a:extLst>
              <a:ext uri="{FF2B5EF4-FFF2-40B4-BE49-F238E27FC236}">
                <a16:creationId xmlns:a16="http://schemas.microsoft.com/office/drawing/2014/main" id="{540A3E4B-916A-40BC-E9EA-10483FB3C827}"/>
              </a:ext>
            </a:extLst>
          </p:cNvPr>
          <p:cNvPicPr>
            <a:picLocks noChangeAspect="1"/>
          </p:cNvPicPr>
          <p:nvPr/>
        </p:nvPicPr>
        <p:blipFill>
          <a:blip r:embed="rId4"/>
          <a:stretch>
            <a:fillRect/>
          </a:stretch>
        </p:blipFill>
        <p:spPr>
          <a:xfrm>
            <a:off x="287031" y="3050508"/>
            <a:ext cx="11617931" cy="3629692"/>
          </a:xfrm>
          <a:prstGeom prst="rect">
            <a:avLst/>
          </a:prstGeom>
        </p:spPr>
      </p:pic>
      <p:pic>
        <p:nvPicPr>
          <p:cNvPr id="5126" name="Picture 6" descr="IThinkYouShouldLeave's GIFs on Tenor">
            <a:extLst>
              <a:ext uri="{FF2B5EF4-FFF2-40B4-BE49-F238E27FC236}">
                <a16:creationId xmlns:a16="http://schemas.microsoft.com/office/drawing/2014/main" id="{54394698-28C2-6E54-0CDE-2263D9DEA5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462" y="1079500"/>
            <a:ext cx="4942571" cy="546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3242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55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3300" fill="hold"/>
                                        <p:tgtEl>
                                          <p:spTgt spid="8"/>
                                        </p:tgtEl>
                                        <p:attrNameLst>
                                          <p:attrName>ppt_x</p:attrName>
                                        </p:attrNameLst>
                                      </p:cBhvr>
                                      <p:tavLst>
                                        <p:tav tm="0">
                                          <p:val>
                                            <p:strVal val="0-#ppt_w/2"/>
                                          </p:val>
                                        </p:tav>
                                        <p:tav tm="100000">
                                          <p:val>
                                            <p:strVal val="#ppt_x"/>
                                          </p:val>
                                        </p:tav>
                                      </p:tavLst>
                                    </p:anim>
                                    <p:anim calcmode="lin" valueType="num">
                                      <p:cBhvr additive="base">
                                        <p:cTn id="13" dur="33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4850"/>
                            </p:stCondLst>
                            <p:childTnLst>
                              <p:par>
                                <p:cTn id="15" presetID="26" presetClass="exit" presetSubtype="0" fill="hold" nodeType="afterEffect">
                                  <p:stCondLst>
                                    <p:cond delay="3400"/>
                                  </p:stCondLst>
                                  <p:childTnLst>
                                    <p:animEffect transition="out" filter="wipe(down)">
                                      <p:cBhvr>
                                        <p:cTn id="16" dur="180" accel="50000">
                                          <p:stCondLst>
                                            <p:cond delay="1820"/>
                                          </p:stCondLst>
                                        </p:cTn>
                                        <p:tgtEl>
                                          <p:spTgt spid="8"/>
                                        </p:tgtEl>
                                      </p:cBhvr>
                                    </p:animEffect>
                                    <p:anim calcmode="lin" valueType="num">
                                      <p:cBhvr>
                                        <p:cTn id="17"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18"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19"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3"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24" dur="26">
                                          <p:stCondLst>
                                            <p:cond delay="620"/>
                                          </p:stCondLst>
                                        </p:cTn>
                                        <p:tgtEl>
                                          <p:spTgt spid="8"/>
                                        </p:tgtEl>
                                      </p:cBhvr>
                                      <p:to x="100000" y="60000"/>
                                    </p:animScale>
                                    <p:animScale>
                                      <p:cBhvr>
                                        <p:cTn id="25" dur="166" decel="50000">
                                          <p:stCondLst>
                                            <p:cond delay="64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set>
                                      <p:cBhvr>
                                        <p:cTn id="32" dur="1" fill="hold">
                                          <p:stCondLst>
                                            <p:cond delay="1999"/>
                                          </p:stCondLst>
                                        </p:cTn>
                                        <p:tgtEl>
                                          <p:spTgt spid="8"/>
                                        </p:tgtEl>
                                        <p:attrNameLst>
                                          <p:attrName>style.visibility</p:attrName>
                                        </p:attrNameLst>
                                      </p:cBhvr>
                                      <p:to>
                                        <p:strVal val="hidden"/>
                                      </p:to>
                                    </p:set>
                                  </p:childTnLst>
                                </p:cTn>
                              </p:par>
                            </p:childTnLst>
                          </p:cTn>
                        </p:par>
                        <p:par>
                          <p:cTn id="33" fill="hold">
                            <p:stCondLst>
                              <p:cond delay="10250"/>
                            </p:stCondLst>
                            <p:childTnLst>
                              <p:par>
                                <p:cTn id="34" presetID="10" presetClass="entr" presetSubtype="0" fill="hold" nodeType="afterEffect">
                                  <p:stCondLst>
                                    <p:cond delay="0"/>
                                  </p:stCondLst>
                                  <p:childTnLst>
                                    <p:set>
                                      <p:cBhvr>
                                        <p:cTn id="35" dur="1" fill="hold">
                                          <p:stCondLst>
                                            <p:cond delay="0"/>
                                          </p:stCondLst>
                                        </p:cTn>
                                        <p:tgtEl>
                                          <p:spTgt spid="5126"/>
                                        </p:tgtEl>
                                        <p:attrNameLst>
                                          <p:attrName>style.visibility</p:attrName>
                                        </p:attrNameLst>
                                      </p:cBhvr>
                                      <p:to>
                                        <p:strVal val="visible"/>
                                      </p:to>
                                    </p:set>
                                    <p:animEffect transition="in" filter="fade">
                                      <p:cBhvr>
                                        <p:cTn id="36" dur="185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4E6788D-93A8-CD88-E966-6587B8878D91}"/>
              </a:ext>
            </a:extLst>
          </p:cNvPr>
          <p:cNvGrpSpPr/>
          <p:nvPr/>
        </p:nvGrpSpPr>
        <p:grpSpPr>
          <a:xfrm>
            <a:off x="0" y="0"/>
            <a:ext cx="12191980" cy="7075714"/>
            <a:chOff x="0" y="0"/>
            <a:chExt cx="12191980" cy="7075714"/>
          </a:xfrm>
        </p:grpSpPr>
        <p:pic>
          <p:nvPicPr>
            <p:cNvPr id="3074" name="Picture 2" descr="globe bulb concept idea communication connection business connection  network business model save the world eco system on beautiful futuristic  background 24110456 Vector Art at Vecteezy">
              <a:extLst>
                <a:ext uri="{FF2B5EF4-FFF2-40B4-BE49-F238E27FC236}">
                  <a16:creationId xmlns:a16="http://schemas.microsoft.com/office/drawing/2014/main" id="{C3DCD3AB-FD8C-AABA-2E79-A0C177D34F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72" b="10373"/>
            <a:stretch/>
          </p:blipFill>
          <p:spPr bwMode="auto">
            <a:xfrm>
              <a:off x="0" y="0"/>
              <a:ext cx="12191980" cy="7075714"/>
            </a:xfrm>
            <a:prstGeom prst="rect">
              <a:avLst/>
            </a:prstGeom>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A366D24-5042-1747-FF4F-05CE728F1B64}"/>
                </a:ext>
              </a:extLst>
            </p:cNvPr>
            <p:cNvSpPr/>
            <p:nvPr/>
          </p:nvSpPr>
          <p:spPr>
            <a:xfrm>
              <a:off x="4674383" y="1462020"/>
              <a:ext cx="2843213" cy="46374"/>
            </a:xfrm>
            <a:prstGeom prst="rect">
              <a:avLst/>
            </a:prstGeom>
            <a:solidFill>
              <a:srgbClr val="00B0F0"/>
            </a:solidFill>
            <a:ln>
              <a:solidFill>
                <a:srgbClr val="00B0F0"/>
              </a:solidFill>
            </a:ln>
            <a:effectLst>
              <a:glow rad="139700">
                <a:schemeClr val="accent5">
                  <a:satMod val="175000"/>
                  <a:alpha val="40000"/>
                </a:schemeClr>
              </a:glo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4EEFC26-9C59-7648-6907-692105BFA981}"/>
              </a:ext>
            </a:extLst>
          </p:cNvPr>
          <p:cNvSpPr/>
          <p:nvPr/>
        </p:nvSpPr>
        <p:spPr>
          <a:xfrm>
            <a:off x="4372811" y="719725"/>
            <a:ext cx="3446378" cy="707886"/>
          </a:xfrm>
          <a:prstGeom prst="rect">
            <a:avLst/>
          </a:prstGeom>
          <a:noFill/>
          <a:effectLst>
            <a:glow rad="127000">
              <a:schemeClr val="bg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bg1"/>
                </a:solidFill>
                <a:effectLst>
                  <a:glow rad="101600">
                    <a:srgbClr val="00B0F0">
                      <a:alpha val="60000"/>
                    </a:srgbClr>
                  </a:glow>
                </a:effectLst>
              </a:rPr>
              <a:t>Estimate</a:t>
            </a:r>
          </a:p>
        </p:txBody>
      </p:sp>
      <p:sp>
        <p:nvSpPr>
          <p:cNvPr id="8" name="Rectangle 7">
            <a:extLst>
              <a:ext uri="{FF2B5EF4-FFF2-40B4-BE49-F238E27FC236}">
                <a16:creationId xmlns:a16="http://schemas.microsoft.com/office/drawing/2014/main" id="{8D64E844-ACE2-1DBC-F57B-7FD1A9A9AB27}"/>
              </a:ext>
            </a:extLst>
          </p:cNvPr>
          <p:cNvSpPr/>
          <p:nvPr/>
        </p:nvSpPr>
        <p:spPr>
          <a:xfrm>
            <a:off x="4372811" y="1485207"/>
            <a:ext cx="344637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bg1"/>
                </a:solidFill>
                <a:effectLst>
                  <a:glow rad="101600">
                    <a:srgbClr val="00B0F0">
                      <a:alpha val="60000"/>
                    </a:srgbClr>
                  </a:glow>
                </a:effectLst>
              </a:rPr>
              <a:t>Repair</a:t>
            </a:r>
          </a:p>
          <a:p>
            <a:pPr algn="ctr"/>
            <a:r>
              <a:rPr lang="en-US" sz="4000" b="1" dirty="0">
                <a:ln/>
                <a:solidFill>
                  <a:schemeClr val="bg1"/>
                </a:solidFill>
                <a:effectLst>
                  <a:glow rad="101600">
                    <a:srgbClr val="00B0F0">
                      <a:alpha val="60000"/>
                    </a:srgbClr>
                  </a:glow>
                </a:effectLst>
              </a:rPr>
              <a:t>Plan</a:t>
            </a:r>
            <a:endParaRPr lang="en-US" sz="4000" b="1" cap="none" spc="0" dirty="0">
              <a:ln/>
              <a:solidFill>
                <a:schemeClr val="bg1"/>
              </a:solidFill>
              <a:effectLst>
                <a:glow rad="101600">
                  <a:srgbClr val="00B0F0">
                    <a:alpha val="60000"/>
                  </a:srgbClr>
                </a:glow>
              </a:effectLst>
            </a:endParaRPr>
          </a:p>
        </p:txBody>
      </p:sp>
      <p:sp>
        <p:nvSpPr>
          <p:cNvPr id="9" name="Title 1">
            <a:extLst>
              <a:ext uri="{FF2B5EF4-FFF2-40B4-BE49-F238E27FC236}">
                <a16:creationId xmlns:a16="http://schemas.microsoft.com/office/drawing/2014/main" id="{A9706DF4-00E5-3CA2-8D80-631FD537DFD3}"/>
              </a:ext>
            </a:extLst>
          </p:cNvPr>
          <p:cNvSpPr>
            <a:spLocks noGrp="1"/>
          </p:cNvSpPr>
          <p:nvPr>
            <p:ph type="title"/>
          </p:nvPr>
        </p:nvSpPr>
        <p:spPr>
          <a:xfrm>
            <a:off x="7645017" y="3596803"/>
            <a:ext cx="4122872" cy="2717774"/>
          </a:xfrm>
        </p:spPr>
        <p:txBody>
          <a:bodyPr anchor="b">
            <a:normAutofit/>
          </a:bodyPr>
          <a:lstStyle/>
          <a:p>
            <a:r>
              <a:rPr lang="en-US" sz="3800" dirty="0">
                <a:solidFill>
                  <a:schemeClr val="bg1"/>
                </a:solidFill>
              </a:rPr>
              <a:t>Do these two terms belong in the same environment?</a:t>
            </a:r>
          </a:p>
        </p:txBody>
      </p:sp>
      <p:pic>
        <p:nvPicPr>
          <p:cNvPr id="7170" name="Picture 2" descr="Glass Explosion Of A Filament Light Bulb On Black Stock Illustration -  Download Image Now - Light Bulb, Exploding, Creativity - iStock">
            <a:extLst>
              <a:ext uri="{FF2B5EF4-FFF2-40B4-BE49-F238E27FC236}">
                <a16:creationId xmlns:a16="http://schemas.microsoft.com/office/drawing/2014/main" id="{E2CDACAE-0F9C-4EB0-57AE-C556660E5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037" y="-3536037"/>
            <a:ext cx="18214513" cy="121430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75E20B1-E12E-AE16-91D0-AB123A219175}"/>
              </a:ext>
            </a:extLst>
          </p:cNvPr>
          <p:cNvSpPr/>
          <p:nvPr/>
        </p:nvSpPr>
        <p:spPr>
          <a:xfrm>
            <a:off x="6945423" y="3762292"/>
            <a:ext cx="5246557"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a:solidFill>
                  <a:schemeClr val="bg1"/>
                </a:solidFill>
                <a:effectLst>
                  <a:glow rad="101600">
                    <a:srgbClr val="00B0F0">
                      <a:alpha val="60000"/>
                    </a:srgbClr>
                  </a:glow>
                </a:effectLst>
              </a:rPr>
              <a:t>Repair </a:t>
            </a:r>
            <a:r>
              <a:rPr lang="en-US" sz="6600" b="1" dirty="0">
                <a:ln/>
                <a:solidFill>
                  <a:schemeClr val="bg1"/>
                </a:solidFill>
                <a:effectLst>
                  <a:glow rad="101600">
                    <a:srgbClr val="00B0F0">
                      <a:alpha val="60000"/>
                    </a:srgbClr>
                  </a:glow>
                </a:effectLst>
              </a:rPr>
              <a:t>Plan</a:t>
            </a:r>
            <a:endParaRPr lang="en-US" sz="6600" b="1" cap="none" spc="0" dirty="0">
              <a:ln/>
              <a:solidFill>
                <a:schemeClr val="bg1"/>
              </a:solidFill>
              <a:effectLst>
                <a:glow rad="101600">
                  <a:srgbClr val="00B0F0">
                    <a:alpha val="60000"/>
                  </a:srgbClr>
                </a:glow>
              </a:effectLst>
            </a:endParaRPr>
          </a:p>
        </p:txBody>
      </p:sp>
      <p:sp>
        <p:nvSpPr>
          <p:cNvPr id="11" name="Rectangle 10">
            <a:extLst>
              <a:ext uri="{FF2B5EF4-FFF2-40B4-BE49-F238E27FC236}">
                <a16:creationId xmlns:a16="http://schemas.microsoft.com/office/drawing/2014/main" id="{AF7C7433-2BFC-AE6D-4EE9-86A3A6E03474}"/>
              </a:ext>
            </a:extLst>
          </p:cNvPr>
          <p:cNvSpPr/>
          <p:nvPr/>
        </p:nvSpPr>
        <p:spPr>
          <a:xfrm>
            <a:off x="3122313" y="2395468"/>
            <a:ext cx="5246557"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a:solidFill>
                  <a:schemeClr val="bg1"/>
                </a:solidFill>
                <a:effectLst>
                  <a:glow rad="101600">
                    <a:srgbClr val="00B0F0">
                      <a:alpha val="60000"/>
                    </a:srgbClr>
                  </a:glow>
                </a:effectLst>
              </a:rPr>
              <a:t>Estimate</a:t>
            </a:r>
          </a:p>
        </p:txBody>
      </p:sp>
    </p:spTree>
    <p:extLst>
      <p:ext uri="{BB962C8B-B14F-4D97-AF65-F5344CB8AC3E}">
        <p14:creationId xmlns:p14="http://schemas.microsoft.com/office/powerpoint/2010/main" val="7405933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500"/>
                                        <p:tgtEl>
                                          <p:spTgt spid="7170"/>
                                        </p:tgtEl>
                                      </p:cBhvr>
                                    </p:animEffect>
                                  </p:childTnLst>
                                </p:cTn>
                              </p:par>
                            </p:childTnLst>
                          </p:cTn>
                        </p:par>
                        <p:par>
                          <p:cTn id="8" fill="hold">
                            <p:stCondLst>
                              <p:cond delay="2500"/>
                            </p:stCondLst>
                            <p:childTnLst>
                              <p:par>
                                <p:cTn id="9" presetID="26" presetClass="entr" presetSubtype="0" fill="hold" grpId="0" nodeType="afterEffect">
                                  <p:stCondLst>
                                    <p:cond delay="0"/>
                                  </p:stCondLst>
                                  <p:iterate type="lt">
                                    <p:tmPct val="6000"/>
                                  </p:iterate>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par>
                                <p:cTn id="25" presetID="10" presetClass="entr" presetSubtype="0" fill="hold" grpId="0" nodeType="withEffect">
                                  <p:stCondLst>
                                    <p:cond delay="0"/>
                                  </p:stCondLst>
                                  <p:iterate type="lt">
                                    <p:tmPct val="10000"/>
                                  </p:iterate>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1" presetClass="path" presetSubtype="0" accel="50000" decel="50000" fill="hold" grpId="1" nodeType="withEffect">
                                  <p:stCondLst>
                                    <p:cond delay="0"/>
                                  </p:stCondLst>
                                  <p:iterate type="lt">
                                    <p:tmPct val="8000"/>
                                  </p:iterate>
                                  <p:childTnLst>
                                    <p:animMotion origin="layout" path="M -0.23984 -0.32199 C -0.24023 -0.34004 -0.24114 -0.3574 -0.24153 -0.3574 C -0.24362 -0.3574 -0.24583 -0.07824 -0.24583 0.20185 C -0.24583 0.06065 -0.247 -0.07824 -0.24804 -0.07824 C -0.24908 -0.07824 -0.25013 0.06227 -0.25013 0.20185 C -0.25013 0.13195 -0.25065 0.06065 -0.2513 0.06065 C -0.25182 0.06065 -0.25234 0.12963 -0.25234 0.20185 C -0.25234 0.16505 -0.2526 0.13195 -0.25286 0.13195 C -0.25312 0.13195 -0.25338 0.1676 -0.25338 0.20185 C -0.25338 0.18241 -0.25351 0.16505 -0.25377 0.16505 C -0.25377 0.16505 -0.25403 0.1831 -0.25403 0.20185 C -0.25403 0.19213 -0.25403 0.18241 -0.25416 0.18241 C -0.25416 0.18125 -0.25429 0.19213 -0.25429 0.20185 C -0.25429 0.1963 -0.25429 0.19213 -0.25429 0.19213 C -0.25429 0.19445 -0.25442 0.19699 -0.25442 0.20185 C -0.25442 0.19931 -0.25442 0.1963 -0.25442 0.19445 C -0.25442 0.19445 -0.25442 0.1963 -0.25442 0.19931 C -0.25455 0.19931 -0.25455 0.19699 -0.25455 0.19445 C -0.25455 0.19445 -0.25455 0.1963 -0.25455 0.19931 " pathEditMode="relative" rAng="0" ptsTypes="AAAAAAAAAAAAAAAAAAA">
                                      <p:cBhvr>
                                        <p:cTn id="29" dur="2000" fill="hold"/>
                                        <p:tgtEl>
                                          <p:spTgt spid="11"/>
                                        </p:tgtEl>
                                        <p:attrNameLst>
                                          <p:attrName>ppt_x</p:attrName>
                                          <p:attrName>ppt_y</p:attrName>
                                        </p:attrNameLst>
                                      </p:cBhvr>
                                      <p:rCtr x="-742" y="2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6AFBF6-95B3-26E9-A44F-90B84756420E}"/>
              </a:ext>
            </a:extLst>
          </p:cNvPr>
          <p:cNvSpPr/>
          <p:nvPr/>
        </p:nvSpPr>
        <p:spPr>
          <a:xfrm>
            <a:off x="7239026" y="807443"/>
            <a:ext cx="4464684" cy="1107996"/>
          </a:xfrm>
          <a:prstGeom prst="rect">
            <a:avLst/>
          </a:prstGeom>
          <a:noFill/>
        </p:spPr>
        <p:txBody>
          <a:bodyPr wrap="none" lIns="91440" tIns="45720" rIns="91440" bIns="45720">
            <a:spAutoFit/>
          </a:bodyPr>
          <a:lstStyle/>
          <a:p>
            <a:pPr algn="ctr">
              <a:spcAft>
                <a:spcPts val="600"/>
              </a:spcAft>
            </a:pPr>
            <a:r>
              <a:rPr lang="en-US" sz="6600" b="1" i="0" u="none" strike="noStrike" cap="none"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a:ea typeface="Arial"/>
                <a:cs typeface="Arial"/>
                <a:sym typeface="Arial"/>
              </a:rPr>
              <a:t>ESTIMATE</a:t>
            </a:r>
            <a:endParaRPr lang="en-US" sz="7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5" name="Rectangle 4">
            <a:extLst>
              <a:ext uri="{FF2B5EF4-FFF2-40B4-BE49-F238E27FC236}">
                <a16:creationId xmlns:a16="http://schemas.microsoft.com/office/drawing/2014/main" id="{95D81D61-1E3F-6EFF-61CB-A2C7414ABBF2}"/>
              </a:ext>
            </a:extLst>
          </p:cNvPr>
          <p:cNvSpPr/>
          <p:nvPr/>
        </p:nvSpPr>
        <p:spPr>
          <a:xfrm>
            <a:off x="-660089" y="2890722"/>
            <a:ext cx="4034419" cy="1654556"/>
          </a:xfrm>
          <a:prstGeom prst="rect">
            <a:avLst/>
          </a:prstGeom>
          <a:noFill/>
        </p:spPr>
        <p:txBody>
          <a:bodyPr wrap="square" lIns="91440" tIns="45720" rIns="91440" bIns="45720">
            <a:spAutoFit/>
          </a:bodyPr>
          <a:lstStyle/>
          <a:p>
            <a:pPr algn="ctr">
              <a:spcAft>
                <a:spcPts val="600"/>
              </a:spcAft>
            </a:pPr>
            <a:r>
              <a:rPr lang="en-US" sz="5076" b="1" i="0" u="none" strike="noStrike" cap="none"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a:ea typeface="Arial"/>
                <a:cs typeface="Arial"/>
                <a:sym typeface="Arial"/>
              </a:rPr>
              <a:t>REPAIR PLAN</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cxnSp>
        <p:nvCxnSpPr>
          <p:cNvPr id="7" name="Straight Connector 6">
            <a:extLst>
              <a:ext uri="{FF2B5EF4-FFF2-40B4-BE49-F238E27FC236}">
                <a16:creationId xmlns:a16="http://schemas.microsoft.com/office/drawing/2014/main" id="{30F1B217-CB4D-EE53-B78F-B74877BEFC3F}"/>
              </a:ext>
            </a:extLst>
          </p:cNvPr>
          <p:cNvCxnSpPr/>
          <p:nvPr/>
        </p:nvCxnSpPr>
        <p:spPr>
          <a:xfrm>
            <a:off x="533067" y="1193229"/>
            <a:ext cx="10852503" cy="4756513"/>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descr="A person standing next to a car&#10;&#10;Description automatically generated">
            <a:extLst>
              <a:ext uri="{FF2B5EF4-FFF2-40B4-BE49-F238E27FC236}">
                <a16:creationId xmlns:a16="http://schemas.microsoft.com/office/drawing/2014/main" id="{17808E7C-5CB3-203F-7691-6ACBA4FB6099}"/>
              </a:ext>
            </a:extLst>
          </p:cNvPr>
          <p:cNvPicPr>
            <a:picLocks noChangeAspect="1"/>
          </p:cNvPicPr>
          <p:nvPr/>
        </p:nvPicPr>
        <p:blipFill rotWithShape="1">
          <a:blip r:embed="rId3"/>
          <a:srcRect l="7550"/>
          <a:stretch/>
        </p:blipFill>
        <p:spPr>
          <a:xfrm>
            <a:off x="91793" y="285398"/>
            <a:ext cx="6923010" cy="3911217"/>
          </a:xfrm>
          <a:prstGeom prst="rect">
            <a:avLst/>
          </a:prstGeom>
        </p:spPr>
      </p:pic>
      <p:pic>
        <p:nvPicPr>
          <p:cNvPr id="9" name="Picture 8" descr="A person standing next to a car with the hood open&#10;&#10;Description automatically generated">
            <a:extLst>
              <a:ext uri="{FF2B5EF4-FFF2-40B4-BE49-F238E27FC236}">
                <a16:creationId xmlns:a16="http://schemas.microsoft.com/office/drawing/2014/main" id="{4BA00A1A-B7E5-9751-703E-FF27C0EB11AE}"/>
              </a:ext>
            </a:extLst>
          </p:cNvPr>
          <p:cNvPicPr>
            <a:picLocks noChangeAspect="1"/>
          </p:cNvPicPr>
          <p:nvPr/>
        </p:nvPicPr>
        <p:blipFill>
          <a:blip r:embed="rId4"/>
          <a:stretch>
            <a:fillRect/>
          </a:stretch>
        </p:blipFill>
        <p:spPr>
          <a:xfrm>
            <a:off x="2724457" y="329092"/>
            <a:ext cx="9295076" cy="6199815"/>
          </a:xfrm>
          <a:prstGeom prst="rect">
            <a:avLst/>
          </a:prstGeom>
        </p:spPr>
      </p:pic>
      <p:pic>
        <p:nvPicPr>
          <p:cNvPr id="8" name="Picture 7" descr="A screenshot of a document&#10;&#10;Description automatically generated">
            <a:extLst>
              <a:ext uri="{FF2B5EF4-FFF2-40B4-BE49-F238E27FC236}">
                <a16:creationId xmlns:a16="http://schemas.microsoft.com/office/drawing/2014/main" id="{6F447531-647D-17DD-5B7F-993D0BEF7BF7}"/>
              </a:ext>
            </a:extLst>
          </p:cNvPr>
          <p:cNvPicPr>
            <a:picLocks noChangeAspect="1"/>
          </p:cNvPicPr>
          <p:nvPr/>
        </p:nvPicPr>
        <p:blipFill>
          <a:blip r:embed="rId5"/>
          <a:stretch>
            <a:fillRect/>
          </a:stretch>
        </p:blipFill>
        <p:spPr>
          <a:xfrm>
            <a:off x="7028540" y="2634953"/>
            <a:ext cx="5071667" cy="3935368"/>
          </a:xfrm>
          <a:prstGeom prst="rect">
            <a:avLst/>
          </a:prstGeom>
        </p:spPr>
      </p:pic>
    </p:spTree>
    <p:extLst>
      <p:ext uri="{BB962C8B-B14F-4D97-AF65-F5344CB8AC3E}">
        <p14:creationId xmlns:p14="http://schemas.microsoft.com/office/powerpoint/2010/main" val="4255038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8" name="Rectangle 820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0" name="Rectangle 820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2" name="Rectangle 82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4" name="Rectangle 82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6" name="Freeform: Shape 82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2F862BD-50FE-C8C5-C349-A5E7B6E344D5}"/>
              </a:ext>
            </a:extLst>
          </p:cNvPr>
          <p:cNvSpPr>
            <a:spLocks noGrp="1"/>
          </p:cNvSpPr>
          <p:nvPr>
            <p:ph type="title"/>
          </p:nvPr>
        </p:nvSpPr>
        <p:spPr>
          <a:xfrm>
            <a:off x="807490" y="478284"/>
            <a:ext cx="2880828" cy="3071906"/>
          </a:xfrm>
        </p:spPr>
        <p:txBody>
          <a:bodyPr vert="horz" lIns="91440" tIns="45720" rIns="91440" bIns="45720" rtlCol="0" anchor="t">
            <a:normAutofit/>
          </a:bodyPr>
          <a:lstStyle/>
          <a:p>
            <a:pPr>
              <a:spcBef>
                <a:spcPct val="0"/>
              </a:spcBef>
            </a:pPr>
            <a:r>
              <a:rPr lang="en-US" sz="4000" kern="1200" dirty="0">
                <a:solidFill>
                  <a:srgbClr val="FFFFFF"/>
                </a:solidFill>
                <a:latin typeface="+mj-lt"/>
                <a:ea typeface="+mj-ea"/>
                <a:cs typeface="+mj-cs"/>
              </a:rPr>
              <a:t>What is currently defined?</a:t>
            </a:r>
          </a:p>
        </p:txBody>
      </p:sp>
      <p:grpSp>
        <p:nvGrpSpPr>
          <p:cNvPr id="7" name="Group 6">
            <a:extLst>
              <a:ext uri="{FF2B5EF4-FFF2-40B4-BE49-F238E27FC236}">
                <a16:creationId xmlns:a16="http://schemas.microsoft.com/office/drawing/2014/main" id="{5F1EB991-B623-7421-15B2-7CF76AA1AD43}"/>
              </a:ext>
            </a:extLst>
          </p:cNvPr>
          <p:cNvGrpSpPr/>
          <p:nvPr/>
        </p:nvGrpSpPr>
        <p:grpSpPr>
          <a:xfrm>
            <a:off x="4143840" y="295142"/>
            <a:ext cx="7932046" cy="6323371"/>
            <a:chOff x="4509049" y="673969"/>
            <a:chExt cx="7225748" cy="5509632"/>
          </a:xfrm>
        </p:grpSpPr>
        <p:pic>
          <p:nvPicPr>
            <p:cNvPr id="8194" name="Picture 2" descr="Dictionary GIFs - Get the best GIF on GIPHY">
              <a:extLst>
                <a:ext uri="{FF2B5EF4-FFF2-40B4-BE49-F238E27FC236}">
                  <a16:creationId xmlns:a16="http://schemas.microsoft.com/office/drawing/2014/main" id="{30791835-D561-625F-BD0B-7C90311C4C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09049" y="673969"/>
              <a:ext cx="7225748" cy="5509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D24E33BE-BE82-3578-DE81-B4C3A21B7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7280">
              <a:off x="7717065" y="4973903"/>
              <a:ext cx="713016" cy="428096"/>
            </a:xfrm>
            <a:prstGeom prst="rect">
              <a:avLst/>
            </a:prstGeom>
          </p:spPr>
        </p:pic>
      </p:grpSp>
      <p:pic>
        <p:nvPicPr>
          <p:cNvPr id="9" name="Picture 8">
            <a:extLst>
              <a:ext uri="{FF2B5EF4-FFF2-40B4-BE49-F238E27FC236}">
                <a16:creationId xmlns:a16="http://schemas.microsoft.com/office/drawing/2014/main" id="{EC2347CA-F93E-3F72-4D44-C90C60CF06FF}"/>
              </a:ext>
            </a:extLst>
          </p:cNvPr>
          <p:cNvPicPr>
            <a:picLocks noChangeAspect="1"/>
          </p:cNvPicPr>
          <p:nvPr/>
        </p:nvPicPr>
        <p:blipFill>
          <a:blip r:embed="rId5"/>
          <a:stretch>
            <a:fillRect/>
          </a:stretch>
        </p:blipFill>
        <p:spPr>
          <a:xfrm>
            <a:off x="209552" y="2696046"/>
            <a:ext cx="3619500" cy="3619500"/>
          </a:xfrm>
          <a:prstGeom prst="rect">
            <a:avLst/>
          </a:prstGeom>
        </p:spPr>
      </p:pic>
    </p:spTree>
    <p:extLst>
      <p:ext uri="{BB962C8B-B14F-4D97-AF65-F5344CB8AC3E}">
        <p14:creationId xmlns:p14="http://schemas.microsoft.com/office/powerpoint/2010/main" val="763486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6" name="Google Shape;123;g2295cb50a24_0_11">
            <a:extLst>
              <a:ext uri="{FF2B5EF4-FFF2-40B4-BE49-F238E27FC236}">
                <a16:creationId xmlns:a16="http://schemas.microsoft.com/office/drawing/2014/main" id="{8AD1ABB8-A3ED-0E94-7437-8367CE5CD948}"/>
              </a:ext>
            </a:extLst>
          </p:cNvPr>
          <p:cNvSpPr txBox="1">
            <a:spLocks/>
          </p:cNvSpPr>
          <p:nvPr/>
        </p:nvSpPr>
        <p:spPr>
          <a:xfrm>
            <a:off x="250690" y="-294894"/>
            <a:ext cx="8359155" cy="1481328"/>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nton"/>
              <a:buNone/>
              <a:defRPr sz="4400" b="0" i="0" u="none" strike="noStrike" cap="none">
                <a:solidFill>
                  <a:schemeClr val="dk1"/>
                </a:solidFill>
                <a:latin typeface="Anton"/>
                <a:ea typeface="Anton"/>
                <a:cs typeface="Anton"/>
                <a:sym typeface="Anto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5000" dirty="0"/>
              <a:t>Current CIC definition: Estimate</a:t>
            </a:r>
          </a:p>
        </p:txBody>
      </p:sp>
      <p:sp>
        <p:nvSpPr>
          <p:cNvPr id="7" name="Google Shape;124;g2295cb50a24_0_11">
            <a:extLst>
              <a:ext uri="{FF2B5EF4-FFF2-40B4-BE49-F238E27FC236}">
                <a16:creationId xmlns:a16="http://schemas.microsoft.com/office/drawing/2014/main" id="{A0CBB3D0-D397-29ED-66BF-BAB7AC72961A}"/>
              </a:ext>
            </a:extLst>
          </p:cNvPr>
          <p:cNvSpPr txBox="1">
            <a:spLocks/>
          </p:cNvSpPr>
          <p:nvPr/>
        </p:nvSpPr>
        <p:spPr>
          <a:xfrm>
            <a:off x="355165" y="1479602"/>
            <a:ext cx="4689273" cy="490668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Lucida Sans"/>
                <a:ea typeface="Lucida Sans"/>
                <a:cs typeface="Lucida Sans"/>
                <a:sym typeface="Lucida Sans"/>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Lucida Sans"/>
                <a:ea typeface="Lucida Sans"/>
                <a:cs typeface="Lucida Sans"/>
                <a:sym typeface="Lucida Sans"/>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Lucida Sans"/>
                <a:ea typeface="Lucida Sans"/>
                <a:cs typeface="Lucida Sans"/>
                <a:sym typeface="Lucida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9pPr>
          </a:lstStyle>
          <a:p>
            <a:pPr marL="0" indent="0">
              <a:spcBef>
                <a:spcPts val="0"/>
              </a:spcBef>
              <a:buFont typeface="Arial"/>
              <a:buNone/>
            </a:pPr>
            <a:r>
              <a:rPr lang="en-US" sz="3200" b="1" dirty="0">
                <a:highlight>
                  <a:srgbClr val="FFFFFF"/>
                </a:highlight>
                <a:latin typeface="Arial"/>
                <a:ea typeface="Arial"/>
                <a:cs typeface="Arial"/>
                <a:sym typeface="Arial"/>
              </a:rPr>
              <a:t>ESTIMATE</a:t>
            </a:r>
            <a:r>
              <a:rPr lang="en-US" sz="3200" dirty="0">
                <a:highlight>
                  <a:srgbClr val="FFFFFF"/>
                </a:highlight>
                <a:latin typeface="Arial"/>
                <a:ea typeface="Arial"/>
                <a:cs typeface="Arial"/>
                <a:sym typeface="Arial"/>
              </a:rPr>
              <a:t>: The written determination made by an appraiser or estimator, upon inspection of a damaged vehicle, </a:t>
            </a:r>
            <a:r>
              <a:rPr lang="en-US" sz="3200" b="1" u="sng" dirty="0">
                <a:highlight>
                  <a:srgbClr val="FFFFFF"/>
                </a:highlight>
                <a:latin typeface="Arial"/>
                <a:ea typeface="Arial"/>
                <a:cs typeface="Arial"/>
                <a:sym typeface="Arial"/>
              </a:rPr>
              <a:t>regarding the cost required to restore the vehicle to the condition it was in prior to the Loss.</a:t>
            </a:r>
          </a:p>
          <a:p>
            <a:pPr marL="0" indent="0">
              <a:spcBef>
                <a:spcPts val="0"/>
              </a:spcBef>
              <a:buFont typeface="Arial"/>
              <a:buNone/>
            </a:pPr>
            <a:endParaRPr lang="en-US" sz="1900" dirty="0">
              <a:highlight>
                <a:srgbClr val="FFFFFF"/>
              </a:highlight>
              <a:latin typeface="Arial"/>
              <a:ea typeface="Arial"/>
              <a:cs typeface="Arial"/>
              <a:sym typeface="Arial"/>
            </a:endParaRPr>
          </a:p>
          <a:p>
            <a:pPr marL="0" indent="0">
              <a:spcBef>
                <a:spcPts val="0"/>
              </a:spcBef>
              <a:buFont typeface="Arial"/>
              <a:buNone/>
            </a:pPr>
            <a:endParaRPr lang="en-US" sz="1900" dirty="0">
              <a:highlight>
                <a:srgbClr val="FFFFFF"/>
              </a:highlight>
              <a:latin typeface="Arial"/>
              <a:ea typeface="Arial"/>
              <a:cs typeface="Arial"/>
              <a:sym typeface="Arial"/>
            </a:endParaRPr>
          </a:p>
          <a:p>
            <a:pPr marL="0" indent="0">
              <a:spcBef>
                <a:spcPts val="0"/>
              </a:spcBef>
              <a:buSzPts val="1100"/>
              <a:buFont typeface="Arial"/>
              <a:buNone/>
            </a:pPr>
            <a:endParaRPr lang="en-US" sz="1900" dirty="0">
              <a:highlight>
                <a:srgbClr val="FFFFFF"/>
              </a:highlight>
              <a:latin typeface="Arial"/>
              <a:ea typeface="Arial"/>
              <a:cs typeface="Arial"/>
              <a:sym typeface="Arial"/>
            </a:endParaRPr>
          </a:p>
          <a:p>
            <a:pPr marL="0" indent="0">
              <a:spcBef>
                <a:spcPts val="0"/>
              </a:spcBef>
              <a:buFont typeface="Arial"/>
              <a:buNone/>
            </a:pPr>
            <a:endParaRPr lang="en-US" sz="1900" dirty="0">
              <a:highlight>
                <a:srgbClr val="FFFFFF"/>
              </a:highlight>
              <a:latin typeface="Arial"/>
              <a:ea typeface="Arial"/>
              <a:cs typeface="Arial"/>
              <a:sym typeface="Arial"/>
            </a:endParaRPr>
          </a:p>
          <a:p>
            <a:pPr marL="0" indent="0">
              <a:spcBef>
                <a:spcPts val="0"/>
              </a:spcBef>
              <a:buFont typeface="Arial"/>
              <a:buNone/>
            </a:pPr>
            <a:endParaRPr lang="en-US" sz="1900" dirty="0">
              <a:highlight>
                <a:srgbClr val="FFFFFF"/>
              </a:highlight>
              <a:latin typeface="Arial"/>
              <a:ea typeface="Arial"/>
              <a:cs typeface="Arial"/>
              <a:sym typeface="Arial"/>
            </a:endParaRPr>
          </a:p>
          <a:p>
            <a:pPr marL="0" indent="0">
              <a:buFont typeface="Arial"/>
              <a:buNone/>
            </a:pPr>
            <a:endParaRPr lang="en-US" sz="1900" dirty="0"/>
          </a:p>
        </p:txBody>
      </p:sp>
      <p:pic>
        <p:nvPicPr>
          <p:cNvPr id="8" name="Picture 7" descr="A screenshot of a computer&#10;&#10;Description automatically generated">
            <a:extLst>
              <a:ext uri="{FF2B5EF4-FFF2-40B4-BE49-F238E27FC236}">
                <a16:creationId xmlns:a16="http://schemas.microsoft.com/office/drawing/2014/main" id="{61629C22-55EE-3500-501A-6A6A7CB7B02C}"/>
              </a:ext>
            </a:extLst>
          </p:cNvPr>
          <p:cNvPicPr>
            <a:picLocks noChangeAspect="1"/>
          </p:cNvPicPr>
          <p:nvPr/>
        </p:nvPicPr>
        <p:blipFill>
          <a:blip r:embed="rId4"/>
          <a:stretch>
            <a:fillRect/>
          </a:stretch>
        </p:blipFill>
        <p:spPr>
          <a:xfrm>
            <a:off x="6096000" y="1479602"/>
            <a:ext cx="5791027" cy="4097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Arrow: Right 8">
            <a:extLst>
              <a:ext uri="{FF2B5EF4-FFF2-40B4-BE49-F238E27FC236}">
                <a16:creationId xmlns:a16="http://schemas.microsoft.com/office/drawing/2014/main" id="{A3670259-8A4A-A75C-9F7C-3F8C0261B91F}"/>
              </a:ext>
            </a:extLst>
          </p:cNvPr>
          <p:cNvSpPr/>
          <p:nvPr/>
        </p:nvSpPr>
        <p:spPr>
          <a:xfrm rot="20779491">
            <a:off x="5360955" y="3359187"/>
            <a:ext cx="3014112" cy="5619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28"/>
        <p:cNvGrpSpPr/>
        <p:nvPr/>
      </p:nvGrpSpPr>
      <p:grpSpPr>
        <a:xfrm>
          <a:off x="0" y="0"/>
          <a:ext cx="0" cy="0"/>
          <a:chOff x="0" y="0"/>
          <a:chExt cx="0" cy="0"/>
        </a:xfrm>
      </p:grpSpPr>
      <p:sp>
        <p:nvSpPr>
          <p:cNvPr id="3" name="Text Placeholder 2">
            <a:extLst>
              <a:ext uri="{FF2B5EF4-FFF2-40B4-BE49-F238E27FC236}">
                <a16:creationId xmlns:a16="http://schemas.microsoft.com/office/drawing/2014/main" id="{75CF2001-7097-D069-10F1-336639AE0008}"/>
              </a:ext>
            </a:extLst>
          </p:cNvPr>
          <p:cNvSpPr>
            <a:spLocks noGrp="1"/>
          </p:cNvSpPr>
          <p:nvPr>
            <p:ph type="body" idx="1"/>
          </p:nvPr>
        </p:nvSpPr>
        <p:spPr/>
        <p:txBody>
          <a:bodyPr/>
          <a:lstStyle/>
          <a:p>
            <a:endParaRPr lang="en-US"/>
          </a:p>
        </p:txBody>
      </p:sp>
      <p:pic>
        <p:nvPicPr>
          <p:cNvPr id="4" name="y2mate.com - Fed Ex Stolen Idea_360p">
            <a:hlinkClick r:id="" action="ppaction://media"/>
            <a:extLst>
              <a:ext uri="{FF2B5EF4-FFF2-40B4-BE49-F238E27FC236}">
                <a16:creationId xmlns:a16="http://schemas.microsoft.com/office/drawing/2014/main" id="{6C687C45-E602-D885-4432-C0F1442B6A1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0" y="0"/>
            <a:ext cx="9144000" cy="6858000"/>
          </a:xfrm>
          <a:prstGeom prst="rect">
            <a:avLst/>
          </a:prstGeom>
        </p:spPr>
      </p:pic>
      <p:sp>
        <p:nvSpPr>
          <p:cNvPr id="6" name="Title 5">
            <a:extLst>
              <a:ext uri="{FF2B5EF4-FFF2-40B4-BE49-F238E27FC236}">
                <a16:creationId xmlns:a16="http://schemas.microsoft.com/office/drawing/2014/main" id="{F12FF4E2-5A5D-60A4-2586-1EECE8CB6DA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5929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875</TotalTime>
  <Words>1016</Words>
  <Application>Microsoft Office PowerPoint</Application>
  <PresentationFormat>Widescreen</PresentationFormat>
  <Paragraphs>145</Paragraphs>
  <Slides>29</Slides>
  <Notes>27</Notes>
  <HiddenSlides>1</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Anton</vt:lpstr>
      <vt:lpstr>Congenial Black</vt:lpstr>
      <vt:lpstr>Wingdings</vt:lpstr>
      <vt:lpstr>Lucida Sans</vt:lpstr>
      <vt:lpstr>Arial</vt:lpstr>
      <vt:lpstr>Office Theme</vt:lpstr>
      <vt:lpstr>PowerPoint Presentation</vt:lpstr>
      <vt:lpstr>A Journey Towards Collaborative Solutions</vt:lpstr>
      <vt:lpstr>Committee Members: Estimating Committee</vt:lpstr>
      <vt:lpstr>PowerPoint Presentation</vt:lpstr>
      <vt:lpstr>Do these two terms belong in the same environment?</vt:lpstr>
      <vt:lpstr>PowerPoint Presentation</vt:lpstr>
      <vt:lpstr>What is currently defined?</vt:lpstr>
      <vt:lpstr>PowerPoint Presentation</vt:lpstr>
      <vt:lpstr>PowerPoint Presentation</vt:lpstr>
      <vt:lpstr>What does “Estimate”  Really Mean?</vt:lpstr>
      <vt:lpstr>PowerPoint Presentation</vt:lpstr>
      <vt:lpstr>Suggestions for CIC WIKI</vt:lpstr>
      <vt:lpstr>Suggestions for CIC WIKI</vt:lpstr>
      <vt:lpstr>Audience Response Question:   Should the CIC Definition for “Estimate” be updated?</vt:lpstr>
      <vt:lpstr>PowerPoint Presentation</vt:lpstr>
      <vt:lpstr>PowerPoint Presentation</vt:lpstr>
      <vt:lpstr>PowerPoint Presentation</vt:lpstr>
      <vt:lpstr>We have an Issue!</vt:lpstr>
      <vt:lpstr>Lets squeeze in a new term: Repair Plan</vt:lpstr>
      <vt:lpstr>We went straight to work</vt:lpstr>
      <vt:lpstr>Steps to Perform “Repair Planning”</vt:lpstr>
      <vt:lpstr>PowerPoint Presentation</vt:lpstr>
      <vt:lpstr>PowerPoint Presentation</vt:lpstr>
      <vt:lpstr>What is “Repair Plan”?</vt:lpstr>
      <vt:lpstr>PowerPoint Presentation</vt:lpstr>
      <vt:lpstr>Audience Response Question:   Should CIC WIKI include a definition for “Repair Plan”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Dorn</dc:creator>
  <cp:lastModifiedBy>Danny Gredinberg</cp:lastModifiedBy>
  <cp:revision>13</cp:revision>
  <dcterms:created xsi:type="dcterms:W3CDTF">2022-05-17T13:05:31Z</dcterms:created>
  <dcterms:modified xsi:type="dcterms:W3CDTF">2023-07-14T15:04:20Z</dcterms:modified>
</cp:coreProperties>
</file>