
<file path=[Content_Types].xml><?xml version="1.0" encoding="utf-8"?>
<Types xmlns="http://schemas.openxmlformats.org/package/2006/content-types">
  <Default Extension="HEIC" ContentType="image/heic"/>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74" r:id="rId4"/>
    <p:sldId id="282" r:id="rId5"/>
    <p:sldId id="278" r:id="rId6"/>
    <p:sldId id="283" r:id="rId7"/>
    <p:sldId id="300" r:id="rId8"/>
    <p:sldId id="286" r:id="rId9"/>
    <p:sldId id="285" r:id="rId10"/>
    <p:sldId id="287" r:id="rId11"/>
    <p:sldId id="288" r:id="rId12"/>
    <p:sldId id="281" r:id="rId13"/>
    <p:sldId id="297" r:id="rId14"/>
    <p:sldId id="296" r:id="rId15"/>
    <p:sldId id="315" r:id="rId16"/>
    <p:sldId id="275" r:id="rId17"/>
    <p:sldId id="302" r:id="rId18"/>
    <p:sldId id="303" r:id="rId19"/>
    <p:sldId id="308" r:id="rId20"/>
    <p:sldId id="304" r:id="rId21"/>
    <p:sldId id="310" r:id="rId22"/>
    <p:sldId id="312" r:id="rId23"/>
    <p:sldId id="318" r:id="rId24"/>
    <p:sldId id="292" r:id="rId25"/>
    <p:sldId id="293" r:id="rId26"/>
    <p:sldId id="294" r:id="rId27"/>
    <p:sldId id="319" r:id="rId28"/>
    <p:sldId id="320" r:id="rId29"/>
    <p:sldId id="321" r:id="rId30"/>
    <p:sldId id="325" r:id="rId31"/>
    <p:sldId id="322" r:id="rId32"/>
    <p:sldId id="350" r:id="rId33"/>
    <p:sldId id="327" r:id="rId34"/>
    <p:sldId id="326" r:id="rId35"/>
    <p:sldId id="344" r:id="rId36"/>
    <p:sldId id="345" r:id="rId37"/>
    <p:sldId id="346" r:id="rId38"/>
    <p:sldId id="348" r:id="rId39"/>
    <p:sldId id="349" r:id="rId40"/>
    <p:sldId id="323" r:id="rId41"/>
    <p:sldId id="335" r:id="rId42"/>
    <p:sldId id="336" r:id="rId43"/>
    <p:sldId id="337" r:id="rId44"/>
    <p:sldId id="338" r:id="rId45"/>
    <p:sldId id="333" r:id="rId46"/>
    <p:sldId id="343" r:id="rId47"/>
    <p:sldId id="340" r:id="rId48"/>
    <p:sldId id="341" r:id="rId49"/>
    <p:sldId id="342" r:id="rId50"/>
    <p:sldId id="359" r:id="rId51"/>
    <p:sldId id="339" r:id="rId52"/>
    <p:sldId id="351" r:id="rId53"/>
    <p:sldId id="328" r:id="rId54"/>
    <p:sldId id="357" r:id="rId55"/>
    <p:sldId id="329" r:id="rId56"/>
    <p:sldId id="330" r:id="rId57"/>
    <p:sldId id="352" r:id="rId58"/>
    <p:sldId id="353" r:id="rId59"/>
    <p:sldId id="354" r:id="rId60"/>
    <p:sldId id="324" r:id="rId61"/>
    <p:sldId id="358" r:id="rId62"/>
    <p:sldId id="263" r:id="rId63"/>
    <p:sldId id="33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BFA"/>
    <a:srgbClr val="002366"/>
    <a:srgbClr val="FFFFFF"/>
    <a:srgbClr val="DE8B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68" autoAdjust="0"/>
    <p:restoredTop sz="94660"/>
  </p:normalViewPr>
  <p:slideViewPr>
    <p:cSldViewPr snapToGrid="0">
      <p:cViewPr varScale="1">
        <p:scale>
          <a:sx n="106" d="100"/>
          <a:sy n="106" d="100"/>
        </p:scale>
        <p:origin x="468" y="108"/>
      </p:cViewPr>
      <p:guideLst/>
    </p:cSldViewPr>
  </p:slideViewPr>
  <p:notesTextViewPr>
    <p:cViewPr>
      <p:scale>
        <a:sx n="1" d="1"/>
        <a:sy n="1" d="1"/>
      </p:scale>
      <p:origin x="0" y="0"/>
    </p:cViewPr>
  </p:notesTextViewPr>
  <p:sorterViewPr>
    <p:cViewPr>
      <p:scale>
        <a:sx n="200" d="100"/>
        <a:sy n="200" d="100"/>
      </p:scale>
      <p:origin x="0" y="-18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9795767716535E-2"/>
          <c:y val="0.1329961778422627"/>
          <c:w val="0.90823954232283466"/>
          <c:h val="0.73336135990641238"/>
        </c:manualLayout>
      </c:layout>
      <c:barChart>
        <c:barDir val="col"/>
        <c:grouping val="clustered"/>
        <c:varyColors val="0"/>
        <c:ser>
          <c:idx val="0"/>
          <c:order val="0"/>
          <c:tx>
            <c:strRef>
              <c:f>Sheet1!$B$1</c:f>
              <c:strCache>
                <c:ptCount val="1"/>
                <c:pt idx="0">
                  <c:v>Full Refinish </c:v>
                </c:pt>
              </c:strCache>
            </c:strRef>
          </c:tx>
          <c:spPr>
            <a:solidFill>
              <a:schemeClr val="bg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Sheet1!$B$2:$B$3</c:f>
              <c:numCache>
                <c:formatCode>General</c:formatCode>
                <c:ptCount val="2"/>
                <c:pt idx="0" formatCode="0%">
                  <c:v>1</c:v>
                </c:pt>
              </c:numCache>
            </c:numRef>
          </c:val>
          <c:extLst>
            <c:ext xmlns:c16="http://schemas.microsoft.com/office/drawing/2014/chart" uri="{C3380CC4-5D6E-409C-BE32-E72D297353CC}">
              <c16:uniqueId val="{00000000-597A-4F86-8CCF-F8C2C745751F}"/>
            </c:ext>
          </c:extLst>
        </c:ser>
        <c:ser>
          <c:idx val="1"/>
          <c:order val="1"/>
          <c:tx>
            <c:strRef>
              <c:f>Sheet1!$C$1</c:f>
              <c:strCache>
                <c:ptCount val="1"/>
                <c:pt idx="0">
                  <c:v>Company 1 Blend</c:v>
                </c:pt>
              </c:strCache>
            </c:strRef>
          </c:tx>
          <c:spPr>
            <a:solidFill>
              <a:schemeClr val="accent1"/>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Sheet1!$C$2:$C$3</c:f>
              <c:numCache>
                <c:formatCode>General</c:formatCode>
                <c:ptCount val="2"/>
                <c:pt idx="0" formatCode="0.00%">
                  <c:v>1.1584000000000001</c:v>
                </c:pt>
              </c:numCache>
            </c:numRef>
          </c:val>
          <c:extLst>
            <c:ext xmlns:c16="http://schemas.microsoft.com/office/drawing/2014/chart" uri="{C3380CC4-5D6E-409C-BE32-E72D297353CC}">
              <c16:uniqueId val="{00000001-597A-4F86-8CCF-F8C2C745751F}"/>
            </c:ext>
          </c:extLst>
        </c:ser>
        <c:ser>
          <c:idx val="2"/>
          <c:order val="2"/>
          <c:tx>
            <c:strRef>
              <c:f>Sheet1!$D$1</c:f>
              <c:strCache>
                <c:ptCount val="1"/>
                <c:pt idx="0">
                  <c:v>Company 2 Blend</c:v>
                </c:pt>
              </c:strCache>
            </c:strRef>
          </c:tx>
          <c:spPr>
            <a:solidFill>
              <a:schemeClr val="accent2"/>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Sheet1!$D$2:$D$3</c:f>
              <c:numCache>
                <c:formatCode>General</c:formatCode>
                <c:ptCount val="2"/>
                <c:pt idx="0" formatCode="0.00%">
                  <c:v>1.3559000000000001</c:v>
                </c:pt>
              </c:numCache>
            </c:numRef>
          </c:val>
          <c:extLst>
            <c:ext xmlns:c16="http://schemas.microsoft.com/office/drawing/2014/chart" uri="{C3380CC4-5D6E-409C-BE32-E72D297353CC}">
              <c16:uniqueId val="{00000002-597A-4F86-8CCF-F8C2C745751F}"/>
            </c:ext>
          </c:extLst>
        </c:ser>
        <c:ser>
          <c:idx val="3"/>
          <c:order val="3"/>
          <c:tx>
            <c:strRef>
              <c:f>Sheet1!$E$1</c:f>
              <c:strCache>
                <c:ptCount val="1"/>
                <c:pt idx="0">
                  <c:v>Company 3 Blend</c:v>
                </c:pt>
              </c:strCache>
            </c:strRef>
          </c:tx>
          <c:spPr>
            <a:solidFill>
              <a:schemeClr val="accent6"/>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Sheet1!$E$2:$E$3</c:f>
              <c:numCache>
                <c:formatCode>General</c:formatCode>
                <c:ptCount val="2"/>
                <c:pt idx="0" formatCode="0.00%">
                  <c:v>1.3205</c:v>
                </c:pt>
              </c:numCache>
            </c:numRef>
          </c:val>
          <c:extLst>
            <c:ext xmlns:c16="http://schemas.microsoft.com/office/drawing/2014/chart" uri="{C3380CC4-5D6E-409C-BE32-E72D297353CC}">
              <c16:uniqueId val="{00000003-597A-4F86-8CCF-F8C2C745751F}"/>
            </c:ext>
          </c:extLst>
        </c:ser>
        <c:ser>
          <c:idx val="4"/>
          <c:order val="4"/>
          <c:tx>
            <c:strRef>
              <c:f>Sheet1!$F$1</c:f>
              <c:strCache>
                <c:ptCount val="1"/>
                <c:pt idx="0">
                  <c:v>Company 4 Blend </c:v>
                </c:pt>
              </c:strCache>
            </c:strRef>
          </c:tx>
          <c:spPr>
            <a:solidFill>
              <a:srgbClr val="FFFF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Sheet1!$F$2:$F$3</c:f>
              <c:numCache>
                <c:formatCode>General</c:formatCode>
                <c:ptCount val="2"/>
                <c:pt idx="0" formatCode="0.00%">
                  <c:v>1.3218000000000001</c:v>
                </c:pt>
              </c:numCache>
            </c:numRef>
          </c:val>
          <c:extLst>
            <c:ext xmlns:c16="http://schemas.microsoft.com/office/drawing/2014/chart" uri="{C3380CC4-5D6E-409C-BE32-E72D297353CC}">
              <c16:uniqueId val="{00000004-597A-4F86-8CCF-F8C2C745751F}"/>
            </c:ext>
          </c:extLst>
        </c:ser>
        <c:ser>
          <c:idx val="5"/>
          <c:order val="5"/>
          <c:tx>
            <c:strRef>
              <c:f>Sheet1!$G$1</c:f>
              <c:strCache>
                <c:ptCount val="1"/>
                <c:pt idx="0">
                  <c:v>Company 5 Blend</c:v>
                </c:pt>
              </c:strCache>
            </c:strRef>
          </c:tx>
          <c:spPr>
            <a:solidFill>
              <a:srgbClr val="00B0F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Sheet1!$G$2:$G$3</c:f>
              <c:numCache>
                <c:formatCode>General</c:formatCode>
                <c:ptCount val="2"/>
                <c:pt idx="0" formatCode="0.00%">
                  <c:v>1.3238000000000001</c:v>
                </c:pt>
              </c:numCache>
            </c:numRef>
          </c:val>
          <c:extLst>
            <c:ext xmlns:c16="http://schemas.microsoft.com/office/drawing/2014/chart" uri="{C3380CC4-5D6E-409C-BE32-E72D297353CC}">
              <c16:uniqueId val="{00000005-597A-4F86-8CCF-F8C2C745751F}"/>
            </c:ext>
          </c:extLst>
        </c:ser>
        <c:dLbls>
          <c:dLblPos val="inEnd"/>
          <c:showLegendKey val="0"/>
          <c:showVal val="1"/>
          <c:showCatName val="0"/>
          <c:showSerName val="0"/>
          <c:showPercent val="0"/>
          <c:showBubbleSize val="0"/>
        </c:dLbls>
        <c:gapWidth val="65"/>
        <c:axId val="1794955599"/>
        <c:axId val="1794956015"/>
      </c:barChart>
      <c:catAx>
        <c:axId val="1794955599"/>
        <c:scaling>
          <c:orientation val="minMax"/>
        </c:scaling>
        <c:delete val="1"/>
        <c:axPos val="b"/>
        <c:numFmt formatCode="General" sourceLinked="1"/>
        <c:majorTickMark val="none"/>
        <c:minorTickMark val="none"/>
        <c:tickLblPos val="nextTo"/>
        <c:crossAx val="1794956015"/>
        <c:crosses val="autoZero"/>
        <c:auto val="1"/>
        <c:lblAlgn val="ctr"/>
        <c:lblOffset val="100"/>
        <c:noMultiLvlLbl val="0"/>
      </c:catAx>
      <c:valAx>
        <c:axId val="179495601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79495559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9795767716535E-2"/>
          <c:y val="0.1329961778422627"/>
          <c:w val="0.90823954232283466"/>
          <c:h val="0.73336135990641238"/>
        </c:manualLayout>
      </c:layout>
      <c:barChart>
        <c:barDir val="col"/>
        <c:grouping val="clustered"/>
        <c:varyColors val="0"/>
        <c:ser>
          <c:idx val="0"/>
          <c:order val="0"/>
          <c:tx>
            <c:strRef>
              <c:f>Sheet1!$B$1</c:f>
              <c:strCache>
                <c:ptCount val="1"/>
                <c:pt idx="0">
                  <c:v>Full Refinish </c:v>
                </c:pt>
              </c:strCache>
            </c:strRef>
          </c:tx>
          <c:spPr>
            <a:solidFill>
              <a:schemeClr val="bg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Sheet1!$B$2:$B$3</c:f>
              <c:numCache>
                <c:formatCode>General</c:formatCode>
                <c:ptCount val="2"/>
                <c:pt idx="0" formatCode="0%">
                  <c:v>1</c:v>
                </c:pt>
              </c:numCache>
            </c:numRef>
          </c:val>
          <c:extLst>
            <c:ext xmlns:c16="http://schemas.microsoft.com/office/drawing/2014/chart" uri="{C3380CC4-5D6E-409C-BE32-E72D297353CC}">
              <c16:uniqueId val="{00000000-597A-4F86-8CCF-F8C2C745751F}"/>
            </c:ext>
          </c:extLst>
        </c:ser>
        <c:ser>
          <c:idx val="1"/>
          <c:order val="1"/>
          <c:tx>
            <c:strRef>
              <c:f>Sheet1!$C$1</c:f>
              <c:strCache>
                <c:ptCount val="1"/>
                <c:pt idx="0">
                  <c:v>Company 1 Blend</c:v>
                </c:pt>
              </c:strCache>
            </c:strRef>
          </c:tx>
          <c:spPr>
            <a:solidFill>
              <a:schemeClr val="accent1"/>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Sheet1!$C$2:$C$3</c:f>
              <c:numCache>
                <c:formatCode>General</c:formatCode>
                <c:ptCount val="2"/>
                <c:pt idx="0" formatCode="0.00%">
                  <c:v>1.6224000000000001</c:v>
                </c:pt>
              </c:numCache>
            </c:numRef>
          </c:val>
          <c:extLst>
            <c:ext xmlns:c16="http://schemas.microsoft.com/office/drawing/2014/chart" uri="{C3380CC4-5D6E-409C-BE32-E72D297353CC}">
              <c16:uniqueId val="{00000001-597A-4F86-8CCF-F8C2C745751F}"/>
            </c:ext>
          </c:extLst>
        </c:ser>
        <c:ser>
          <c:idx val="2"/>
          <c:order val="2"/>
          <c:tx>
            <c:strRef>
              <c:f>Sheet1!$D$1</c:f>
              <c:strCache>
                <c:ptCount val="1"/>
                <c:pt idx="0">
                  <c:v>Company 2 Blend</c:v>
                </c:pt>
              </c:strCache>
            </c:strRef>
          </c:tx>
          <c:spPr>
            <a:solidFill>
              <a:schemeClr val="accent2"/>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Sheet1!$D$2:$D$3</c:f>
              <c:numCache>
                <c:formatCode>General</c:formatCode>
                <c:ptCount val="2"/>
                <c:pt idx="0" formatCode="0.00%">
                  <c:v>1.4198999999999999</c:v>
                </c:pt>
              </c:numCache>
            </c:numRef>
          </c:val>
          <c:extLst>
            <c:ext xmlns:c16="http://schemas.microsoft.com/office/drawing/2014/chart" uri="{C3380CC4-5D6E-409C-BE32-E72D297353CC}">
              <c16:uniqueId val="{00000002-597A-4F86-8CCF-F8C2C745751F}"/>
            </c:ext>
          </c:extLst>
        </c:ser>
        <c:ser>
          <c:idx val="3"/>
          <c:order val="3"/>
          <c:tx>
            <c:strRef>
              <c:f>Sheet1!$E$1</c:f>
              <c:strCache>
                <c:ptCount val="1"/>
                <c:pt idx="0">
                  <c:v>Company 3 Blend</c:v>
                </c:pt>
              </c:strCache>
            </c:strRef>
          </c:tx>
          <c:spPr>
            <a:solidFill>
              <a:schemeClr val="accent6"/>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Sheet1!$E$2:$E$3</c:f>
              <c:numCache>
                <c:formatCode>General</c:formatCode>
                <c:ptCount val="2"/>
                <c:pt idx="0" formatCode="0.00%">
                  <c:v>1.4446000000000001</c:v>
                </c:pt>
              </c:numCache>
            </c:numRef>
          </c:val>
          <c:extLst>
            <c:ext xmlns:c16="http://schemas.microsoft.com/office/drawing/2014/chart" uri="{C3380CC4-5D6E-409C-BE32-E72D297353CC}">
              <c16:uniqueId val="{00000003-597A-4F86-8CCF-F8C2C745751F}"/>
            </c:ext>
          </c:extLst>
        </c:ser>
        <c:ser>
          <c:idx val="4"/>
          <c:order val="4"/>
          <c:tx>
            <c:strRef>
              <c:f>Sheet1!$F$1</c:f>
              <c:strCache>
                <c:ptCount val="1"/>
                <c:pt idx="0">
                  <c:v>Company 4 Blend </c:v>
                </c:pt>
              </c:strCache>
            </c:strRef>
          </c:tx>
          <c:spPr>
            <a:solidFill>
              <a:srgbClr val="FFFF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Sheet1!$F$2:$F$3</c:f>
              <c:numCache>
                <c:formatCode>General</c:formatCode>
                <c:ptCount val="2"/>
                <c:pt idx="0" formatCode="0.00%">
                  <c:v>1.2937000000000001</c:v>
                </c:pt>
              </c:numCache>
            </c:numRef>
          </c:val>
          <c:extLst>
            <c:ext xmlns:c16="http://schemas.microsoft.com/office/drawing/2014/chart" uri="{C3380CC4-5D6E-409C-BE32-E72D297353CC}">
              <c16:uniqueId val="{00000004-597A-4F86-8CCF-F8C2C745751F}"/>
            </c:ext>
          </c:extLst>
        </c:ser>
        <c:ser>
          <c:idx val="5"/>
          <c:order val="5"/>
          <c:tx>
            <c:strRef>
              <c:f>Sheet1!$G$1</c:f>
              <c:strCache>
                <c:ptCount val="1"/>
                <c:pt idx="0">
                  <c:v>Company 5 Blend</c:v>
                </c:pt>
              </c:strCache>
            </c:strRef>
          </c:tx>
          <c:spPr>
            <a:solidFill>
              <a:srgbClr val="00B0F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Sheet1!$G$2:$G$3</c:f>
              <c:numCache>
                <c:formatCode>General</c:formatCode>
                <c:ptCount val="2"/>
                <c:pt idx="0" formatCode="0.00%">
                  <c:v>1.3539000000000001</c:v>
                </c:pt>
              </c:numCache>
            </c:numRef>
          </c:val>
          <c:extLst>
            <c:ext xmlns:c16="http://schemas.microsoft.com/office/drawing/2014/chart" uri="{C3380CC4-5D6E-409C-BE32-E72D297353CC}">
              <c16:uniqueId val="{00000005-597A-4F86-8CCF-F8C2C745751F}"/>
            </c:ext>
          </c:extLst>
        </c:ser>
        <c:dLbls>
          <c:dLblPos val="inEnd"/>
          <c:showLegendKey val="0"/>
          <c:showVal val="1"/>
          <c:showCatName val="0"/>
          <c:showSerName val="0"/>
          <c:showPercent val="0"/>
          <c:showBubbleSize val="0"/>
        </c:dLbls>
        <c:gapWidth val="65"/>
        <c:axId val="1794955599"/>
        <c:axId val="1794956015"/>
      </c:barChart>
      <c:catAx>
        <c:axId val="1794955599"/>
        <c:scaling>
          <c:orientation val="minMax"/>
        </c:scaling>
        <c:delete val="1"/>
        <c:axPos val="b"/>
        <c:numFmt formatCode="General" sourceLinked="1"/>
        <c:majorTickMark val="none"/>
        <c:minorTickMark val="none"/>
        <c:tickLblPos val="nextTo"/>
        <c:crossAx val="1794956015"/>
        <c:crosses val="autoZero"/>
        <c:auto val="1"/>
        <c:lblAlgn val="ctr"/>
        <c:lblOffset val="100"/>
        <c:noMultiLvlLbl val="0"/>
      </c:catAx>
      <c:valAx>
        <c:axId val="179495601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79495559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9795767716535E-2"/>
          <c:y val="0.1329961778422627"/>
          <c:w val="0.90823954232283466"/>
          <c:h val="0.73336135990641238"/>
        </c:manualLayout>
      </c:layout>
      <c:barChart>
        <c:barDir val="col"/>
        <c:grouping val="clustered"/>
        <c:varyColors val="0"/>
        <c:ser>
          <c:idx val="0"/>
          <c:order val="0"/>
          <c:tx>
            <c:strRef>
              <c:f>Sheet1!$B$1</c:f>
              <c:strCache>
                <c:ptCount val="1"/>
                <c:pt idx="0">
                  <c:v>Full Refinish </c:v>
                </c:pt>
              </c:strCache>
            </c:strRef>
          </c:tx>
          <c:spPr>
            <a:solidFill>
              <a:schemeClr val="bg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Sheet1!$B$2:$B$3</c:f>
              <c:numCache>
                <c:formatCode>General</c:formatCode>
                <c:ptCount val="2"/>
                <c:pt idx="0" formatCode="0%">
                  <c:v>1</c:v>
                </c:pt>
              </c:numCache>
            </c:numRef>
          </c:val>
          <c:extLst>
            <c:ext xmlns:c16="http://schemas.microsoft.com/office/drawing/2014/chart" uri="{C3380CC4-5D6E-409C-BE32-E72D297353CC}">
              <c16:uniqueId val="{00000000-597A-4F86-8CCF-F8C2C745751F}"/>
            </c:ext>
          </c:extLst>
        </c:ser>
        <c:ser>
          <c:idx val="1"/>
          <c:order val="1"/>
          <c:tx>
            <c:strRef>
              <c:f>Sheet1!$C$1</c:f>
              <c:strCache>
                <c:ptCount val="1"/>
                <c:pt idx="0">
                  <c:v>Company 1 Blend</c:v>
                </c:pt>
              </c:strCache>
            </c:strRef>
          </c:tx>
          <c:spPr>
            <a:solidFill>
              <a:schemeClr val="accent1"/>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Sheet1!$C$2:$C$3</c:f>
              <c:numCache>
                <c:formatCode>General</c:formatCode>
                <c:ptCount val="2"/>
                <c:pt idx="0" formatCode="0.00%">
                  <c:v>1.1973</c:v>
                </c:pt>
              </c:numCache>
            </c:numRef>
          </c:val>
          <c:extLst>
            <c:ext xmlns:c16="http://schemas.microsoft.com/office/drawing/2014/chart" uri="{C3380CC4-5D6E-409C-BE32-E72D297353CC}">
              <c16:uniqueId val="{00000001-597A-4F86-8CCF-F8C2C745751F}"/>
            </c:ext>
          </c:extLst>
        </c:ser>
        <c:ser>
          <c:idx val="2"/>
          <c:order val="2"/>
          <c:tx>
            <c:strRef>
              <c:f>Sheet1!$D$1</c:f>
              <c:strCache>
                <c:ptCount val="1"/>
                <c:pt idx="0">
                  <c:v>Company 2 Blend</c:v>
                </c:pt>
              </c:strCache>
            </c:strRef>
          </c:tx>
          <c:spPr>
            <a:solidFill>
              <a:schemeClr val="accent2"/>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Sheet1!$D$2:$D$3</c:f>
              <c:numCache>
                <c:formatCode>General</c:formatCode>
                <c:ptCount val="2"/>
                <c:pt idx="0" formatCode="0.00%">
                  <c:v>1.2901</c:v>
                </c:pt>
              </c:numCache>
            </c:numRef>
          </c:val>
          <c:extLst>
            <c:ext xmlns:c16="http://schemas.microsoft.com/office/drawing/2014/chart" uri="{C3380CC4-5D6E-409C-BE32-E72D297353CC}">
              <c16:uniqueId val="{00000002-597A-4F86-8CCF-F8C2C745751F}"/>
            </c:ext>
          </c:extLst>
        </c:ser>
        <c:ser>
          <c:idx val="3"/>
          <c:order val="3"/>
          <c:tx>
            <c:strRef>
              <c:f>Sheet1!$E$1</c:f>
              <c:strCache>
                <c:ptCount val="1"/>
                <c:pt idx="0">
                  <c:v>Company 3 Blend</c:v>
                </c:pt>
              </c:strCache>
            </c:strRef>
          </c:tx>
          <c:spPr>
            <a:solidFill>
              <a:schemeClr val="accent6"/>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Sheet1!$E$2:$E$3</c:f>
              <c:numCache>
                <c:formatCode>General</c:formatCode>
                <c:ptCount val="2"/>
                <c:pt idx="0" formatCode="0.00%">
                  <c:v>1.256</c:v>
                </c:pt>
              </c:numCache>
            </c:numRef>
          </c:val>
          <c:extLst>
            <c:ext xmlns:c16="http://schemas.microsoft.com/office/drawing/2014/chart" uri="{C3380CC4-5D6E-409C-BE32-E72D297353CC}">
              <c16:uniqueId val="{00000003-597A-4F86-8CCF-F8C2C745751F}"/>
            </c:ext>
          </c:extLst>
        </c:ser>
        <c:ser>
          <c:idx val="4"/>
          <c:order val="4"/>
          <c:tx>
            <c:strRef>
              <c:f>Sheet1!$F$1</c:f>
              <c:strCache>
                <c:ptCount val="1"/>
                <c:pt idx="0">
                  <c:v>Company 4 Blend </c:v>
                </c:pt>
              </c:strCache>
            </c:strRef>
          </c:tx>
          <c:spPr>
            <a:solidFill>
              <a:srgbClr val="FFFF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Sheet1!$F$2:$F$3</c:f>
              <c:numCache>
                <c:formatCode>General</c:formatCode>
                <c:ptCount val="2"/>
                <c:pt idx="0" formatCode="0.00%">
                  <c:v>1.2508999999999999</c:v>
                </c:pt>
              </c:numCache>
            </c:numRef>
          </c:val>
          <c:extLst>
            <c:ext xmlns:c16="http://schemas.microsoft.com/office/drawing/2014/chart" uri="{C3380CC4-5D6E-409C-BE32-E72D297353CC}">
              <c16:uniqueId val="{00000004-597A-4F86-8CCF-F8C2C745751F}"/>
            </c:ext>
          </c:extLst>
        </c:ser>
        <c:ser>
          <c:idx val="5"/>
          <c:order val="5"/>
          <c:tx>
            <c:strRef>
              <c:f>Sheet1!$G$1</c:f>
              <c:strCache>
                <c:ptCount val="1"/>
                <c:pt idx="0">
                  <c:v>Company 5 Blend</c:v>
                </c:pt>
              </c:strCache>
            </c:strRef>
          </c:tx>
          <c:spPr>
            <a:solidFill>
              <a:srgbClr val="00B0F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Sheet1!$G$2:$G$3</c:f>
              <c:numCache>
                <c:formatCode>General</c:formatCode>
                <c:ptCount val="2"/>
                <c:pt idx="0" formatCode="0.00%">
                  <c:v>1.2359</c:v>
                </c:pt>
              </c:numCache>
            </c:numRef>
          </c:val>
          <c:extLst>
            <c:ext xmlns:c16="http://schemas.microsoft.com/office/drawing/2014/chart" uri="{C3380CC4-5D6E-409C-BE32-E72D297353CC}">
              <c16:uniqueId val="{00000005-597A-4F86-8CCF-F8C2C745751F}"/>
            </c:ext>
          </c:extLst>
        </c:ser>
        <c:dLbls>
          <c:dLblPos val="inEnd"/>
          <c:showLegendKey val="0"/>
          <c:showVal val="1"/>
          <c:showCatName val="0"/>
          <c:showSerName val="0"/>
          <c:showPercent val="0"/>
          <c:showBubbleSize val="0"/>
        </c:dLbls>
        <c:gapWidth val="65"/>
        <c:axId val="1794955599"/>
        <c:axId val="1794956015"/>
      </c:barChart>
      <c:catAx>
        <c:axId val="1794955599"/>
        <c:scaling>
          <c:orientation val="minMax"/>
        </c:scaling>
        <c:delete val="1"/>
        <c:axPos val="b"/>
        <c:numFmt formatCode="General" sourceLinked="1"/>
        <c:majorTickMark val="none"/>
        <c:minorTickMark val="none"/>
        <c:tickLblPos val="nextTo"/>
        <c:crossAx val="1794956015"/>
        <c:crosses val="autoZero"/>
        <c:auto val="1"/>
        <c:lblAlgn val="ctr"/>
        <c:lblOffset val="100"/>
        <c:noMultiLvlLbl val="0"/>
      </c:catAx>
      <c:valAx>
        <c:axId val="179495601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79495559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9795767716535E-2"/>
          <c:y val="0.1329961778422627"/>
          <c:w val="0.90823954232283466"/>
          <c:h val="0.73336135990641238"/>
        </c:manualLayout>
      </c:layout>
      <c:barChart>
        <c:barDir val="col"/>
        <c:grouping val="clustered"/>
        <c:varyColors val="0"/>
        <c:ser>
          <c:idx val="0"/>
          <c:order val="0"/>
          <c:tx>
            <c:strRef>
              <c:f>Sheet1!$B$1</c:f>
              <c:strCache>
                <c:ptCount val="1"/>
                <c:pt idx="0">
                  <c:v>Full Refinish </c:v>
                </c:pt>
              </c:strCache>
            </c:strRef>
          </c:tx>
          <c:spPr>
            <a:solidFill>
              <a:schemeClr val="bg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Sheet1!$B$2:$B$3</c:f>
              <c:numCache>
                <c:formatCode>General</c:formatCode>
                <c:ptCount val="2"/>
                <c:pt idx="0" formatCode="0%">
                  <c:v>1</c:v>
                </c:pt>
              </c:numCache>
            </c:numRef>
          </c:val>
          <c:extLst>
            <c:ext xmlns:c16="http://schemas.microsoft.com/office/drawing/2014/chart" uri="{C3380CC4-5D6E-409C-BE32-E72D297353CC}">
              <c16:uniqueId val="{00000000-597A-4F86-8CCF-F8C2C745751F}"/>
            </c:ext>
          </c:extLst>
        </c:ser>
        <c:ser>
          <c:idx val="1"/>
          <c:order val="1"/>
          <c:tx>
            <c:strRef>
              <c:f>Sheet1!$C$1</c:f>
              <c:strCache>
                <c:ptCount val="1"/>
                <c:pt idx="0">
                  <c:v>Company 1 Blend</c:v>
                </c:pt>
              </c:strCache>
            </c:strRef>
          </c:tx>
          <c:spPr>
            <a:solidFill>
              <a:schemeClr val="accent1"/>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Sheet1!$C$2:$C$3</c:f>
              <c:numCache>
                <c:formatCode>General</c:formatCode>
                <c:ptCount val="2"/>
                <c:pt idx="0" formatCode="0.00%">
                  <c:v>1.3216000000000001</c:v>
                </c:pt>
              </c:numCache>
            </c:numRef>
          </c:val>
          <c:extLst>
            <c:ext xmlns:c16="http://schemas.microsoft.com/office/drawing/2014/chart" uri="{C3380CC4-5D6E-409C-BE32-E72D297353CC}">
              <c16:uniqueId val="{00000001-597A-4F86-8CCF-F8C2C745751F}"/>
            </c:ext>
          </c:extLst>
        </c:ser>
        <c:ser>
          <c:idx val="2"/>
          <c:order val="2"/>
          <c:tx>
            <c:strRef>
              <c:f>Sheet1!$D$1</c:f>
              <c:strCache>
                <c:ptCount val="1"/>
                <c:pt idx="0">
                  <c:v>Company 2 Blend</c:v>
                </c:pt>
              </c:strCache>
            </c:strRef>
          </c:tx>
          <c:spPr>
            <a:solidFill>
              <a:schemeClr val="accent3">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0-04DF-4443-AA00-977CD986127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Sheet1!$D$2:$D$3</c:f>
              <c:numCache>
                <c:formatCode>General</c:formatCode>
                <c:ptCount val="2"/>
                <c:pt idx="0" formatCode="0.00%">
                  <c:v>1.3455999999999999</c:v>
                </c:pt>
              </c:numCache>
            </c:numRef>
          </c:val>
          <c:extLst>
            <c:ext xmlns:c16="http://schemas.microsoft.com/office/drawing/2014/chart" uri="{C3380CC4-5D6E-409C-BE32-E72D297353CC}">
              <c16:uniqueId val="{00000002-597A-4F86-8CCF-F8C2C745751F}"/>
            </c:ext>
          </c:extLst>
        </c:ser>
        <c:ser>
          <c:idx val="3"/>
          <c:order val="3"/>
          <c:tx>
            <c:strRef>
              <c:f>Sheet1!$E$1</c:f>
              <c:strCache>
                <c:ptCount val="1"/>
                <c:pt idx="0">
                  <c:v>Company 3 Blend</c:v>
                </c:pt>
              </c:strCache>
            </c:strRef>
          </c:tx>
          <c:spPr>
            <a:solidFill>
              <a:schemeClr val="accent6"/>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Sheet1!$E$2:$E$3</c:f>
              <c:numCache>
                <c:formatCode>General</c:formatCode>
                <c:ptCount val="2"/>
                <c:pt idx="0" formatCode="0.00%">
                  <c:v>1.3327</c:v>
                </c:pt>
              </c:numCache>
            </c:numRef>
          </c:val>
          <c:extLst>
            <c:ext xmlns:c16="http://schemas.microsoft.com/office/drawing/2014/chart" uri="{C3380CC4-5D6E-409C-BE32-E72D297353CC}">
              <c16:uniqueId val="{00000003-597A-4F86-8CCF-F8C2C745751F}"/>
            </c:ext>
          </c:extLst>
        </c:ser>
        <c:ser>
          <c:idx val="4"/>
          <c:order val="4"/>
          <c:tx>
            <c:strRef>
              <c:f>Sheet1!$F$1</c:f>
              <c:strCache>
                <c:ptCount val="1"/>
                <c:pt idx="0">
                  <c:v>Company 4 Blend </c:v>
                </c:pt>
              </c:strCache>
            </c:strRef>
          </c:tx>
          <c:spPr>
            <a:solidFill>
              <a:srgbClr val="FFFF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Sheet1!$F$2:$F$3</c:f>
              <c:numCache>
                <c:formatCode>General</c:formatCode>
                <c:ptCount val="2"/>
                <c:pt idx="0" formatCode="0.00%">
                  <c:v>1.2841</c:v>
                </c:pt>
              </c:numCache>
            </c:numRef>
          </c:val>
          <c:extLst>
            <c:ext xmlns:c16="http://schemas.microsoft.com/office/drawing/2014/chart" uri="{C3380CC4-5D6E-409C-BE32-E72D297353CC}">
              <c16:uniqueId val="{00000004-597A-4F86-8CCF-F8C2C745751F}"/>
            </c:ext>
          </c:extLst>
        </c:ser>
        <c:ser>
          <c:idx val="5"/>
          <c:order val="5"/>
          <c:tx>
            <c:strRef>
              <c:f>Sheet1!$G$1</c:f>
              <c:strCache>
                <c:ptCount val="1"/>
                <c:pt idx="0">
                  <c:v>Company 5 Blend</c:v>
                </c:pt>
              </c:strCache>
            </c:strRef>
          </c:tx>
          <c:spPr>
            <a:solidFill>
              <a:srgbClr val="00B0F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1"/>
                <c:pt idx="0">
                  <c:v>Category 1</c:v>
                </c:pt>
              </c:strCache>
            </c:strRef>
          </c:cat>
          <c:val>
            <c:numRef>
              <c:f>Sheet1!$G$2:$G$3</c:f>
              <c:numCache>
                <c:formatCode>General</c:formatCode>
                <c:ptCount val="2"/>
                <c:pt idx="0" formatCode="0.00%">
                  <c:v>1.2956000000000001</c:v>
                </c:pt>
              </c:numCache>
            </c:numRef>
          </c:val>
          <c:extLst>
            <c:ext xmlns:c16="http://schemas.microsoft.com/office/drawing/2014/chart" uri="{C3380CC4-5D6E-409C-BE32-E72D297353CC}">
              <c16:uniqueId val="{00000005-597A-4F86-8CCF-F8C2C745751F}"/>
            </c:ext>
          </c:extLst>
        </c:ser>
        <c:dLbls>
          <c:dLblPos val="inEnd"/>
          <c:showLegendKey val="0"/>
          <c:showVal val="1"/>
          <c:showCatName val="0"/>
          <c:showSerName val="0"/>
          <c:showPercent val="0"/>
          <c:showBubbleSize val="0"/>
        </c:dLbls>
        <c:gapWidth val="65"/>
        <c:axId val="1794955599"/>
        <c:axId val="1794956015"/>
      </c:barChart>
      <c:catAx>
        <c:axId val="1794955599"/>
        <c:scaling>
          <c:orientation val="minMax"/>
        </c:scaling>
        <c:delete val="1"/>
        <c:axPos val="b"/>
        <c:numFmt formatCode="General" sourceLinked="1"/>
        <c:majorTickMark val="none"/>
        <c:minorTickMark val="none"/>
        <c:tickLblPos val="nextTo"/>
        <c:crossAx val="1794956015"/>
        <c:crosses val="autoZero"/>
        <c:auto val="1"/>
        <c:lblAlgn val="ctr"/>
        <c:lblOffset val="100"/>
        <c:noMultiLvlLbl val="0"/>
      </c:catAx>
      <c:valAx>
        <c:axId val="179495601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79495559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0.08013</cdr:x>
      <cdr:y>0.40804</cdr:y>
    </cdr:from>
    <cdr:to>
      <cdr:x>0.98803</cdr:x>
      <cdr:y>0.40804</cdr:y>
    </cdr:to>
    <cdr:cxnSp macro="">
      <cdr:nvCxnSpPr>
        <cdr:cNvPr id="3" name="Straight Connector 2">
          <a:extLst xmlns:a="http://schemas.openxmlformats.org/drawingml/2006/main">
            <a:ext uri="{FF2B5EF4-FFF2-40B4-BE49-F238E27FC236}">
              <a16:creationId xmlns:a16="http://schemas.microsoft.com/office/drawing/2014/main" id="{3C6E5B93-CE10-5553-3704-4E0E0197B4DD}"/>
            </a:ext>
          </a:extLst>
        </cdr:cNvPr>
        <cdr:cNvCxnSpPr/>
      </cdr:nvCxnSpPr>
      <cdr:spPr>
        <a:xfrm xmlns:a="http://schemas.openxmlformats.org/drawingml/2006/main">
          <a:off x="817431" y="2031382"/>
          <a:ext cx="9261738" cy="0"/>
        </a:xfrm>
        <a:prstGeom xmlns:a="http://schemas.openxmlformats.org/drawingml/2006/main" prst="line">
          <a:avLst/>
        </a:prstGeom>
        <a:ln xmlns:a="http://schemas.openxmlformats.org/drawingml/2006/mai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0.08014</cdr:x>
      <cdr:y>0.46045</cdr:y>
    </cdr:from>
    <cdr:to>
      <cdr:x>0.98803</cdr:x>
      <cdr:y>0.46045</cdr:y>
    </cdr:to>
    <cdr:cxnSp macro="">
      <cdr:nvCxnSpPr>
        <cdr:cNvPr id="3" name="Straight Connector 2">
          <a:extLst xmlns:a="http://schemas.openxmlformats.org/drawingml/2006/main">
            <a:ext uri="{FF2B5EF4-FFF2-40B4-BE49-F238E27FC236}">
              <a16:creationId xmlns:a16="http://schemas.microsoft.com/office/drawing/2014/main" id="{3C6E5B93-CE10-5553-3704-4E0E0197B4DD}"/>
            </a:ext>
          </a:extLst>
        </cdr:cNvPr>
        <cdr:cNvCxnSpPr/>
      </cdr:nvCxnSpPr>
      <cdr:spPr>
        <a:xfrm xmlns:a="http://schemas.openxmlformats.org/drawingml/2006/main">
          <a:off x="817482" y="2292309"/>
          <a:ext cx="9261636" cy="0"/>
        </a:xfrm>
        <a:prstGeom xmlns:a="http://schemas.openxmlformats.org/drawingml/2006/main" prst="line">
          <a:avLst/>
        </a:prstGeom>
        <a:ln xmlns:a="http://schemas.openxmlformats.org/drawingml/2006/mai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0.07267</cdr:x>
      <cdr:y>0.34439</cdr:y>
    </cdr:from>
    <cdr:to>
      <cdr:x>0.98056</cdr:x>
      <cdr:y>0.34439</cdr:y>
    </cdr:to>
    <cdr:cxnSp macro="">
      <cdr:nvCxnSpPr>
        <cdr:cNvPr id="3" name="Straight Connector 2">
          <a:extLst xmlns:a="http://schemas.openxmlformats.org/drawingml/2006/main">
            <a:ext uri="{FF2B5EF4-FFF2-40B4-BE49-F238E27FC236}">
              <a16:creationId xmlns:a16="http://schemas.microsoft.com/office/drawing/2014/main" id="{3C6E5B93-CE10-5553-3704-4E0E0197B4DD}"/>
            </a:ext>
          </a:extLst>
        </cdr:cNvPr>
        <cdr:cNvCxnSpPr/>
      </cdr:nvCxnSpPr>
      <cdr:spPr>
        <a:xfrm xmlns:a="http://schemas.openxmlformats.org/drawingml/2006/main">
          <a:off x="741330" y="1714490"/>
          <a:ext cx="9261636" cy="0"/>
        </a:xfrm>
        <a:prstGeom xmlns:a="http://schemas.openxmlformats.org/drawingml/2006/main" prst="line">
          <a:avLst/>
        </a:prstGeom>
        <a:ln xmlns:a="http://schemas.openxmlformats.org/drawingml/2006/mai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0.0764</cdr:x>
      <cdr:y>0.40804</cdr:y>
    </cdr:from>
    <cdr:to>
      <cdr:x>0.98429</cdr:x>
      <cdr:y>0.40804</cdr:y>
    </cdr:to>
    <cdr:cxnSp macro="">
      <cdr:nvCxnSpPr>
        <cdr:cNvPr id="3" name="Straight Connector 2">
          <a:extLst xmlns:a="http://schemas.openxmlformats.org/drawingml/2006/main">
            <a:ext uri="{FF2B5EF4-FFF2-40B4-BE49-F238E27FC236}">
              <a16:creationId xmlns:a16="http://schemas.microsoft.com/office/drawing/2014/main" id="{3C6E5B93-CE10-5553-3704-4E0E0197B4DD}"/>
            </a:ext>
          </a:extLst>
        </cdr:cNvPr>
        <cdr:cNvCxnSpPr/>
      </cdr:nvCxnSpPr>
      <cdr:spPr>
        <a:xfrm xmlns:a="http://schemas.openxmlformats.org/drawingml/2006/main">
          <a:off x="779382" y="2031382"/>
          <a:ext cx="9261635" cy="0"/>
        </a:xfrm>
        <a:prstGeom xmlns:a="http://schemas.openxmlformats.org/drawingml/2006/main" prst="line">
          <a:avLst/>
        </a:prstGeom>
        <a:ln xmlns:a="http://schemas.openxmlformats.org/drawingml/2006/mai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9C60-12F6-3583-0520-E7903A1003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76189-EA76-6688-5677-712FCBBBB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B96357-5581-5574-0290-873923E50DF0}"/>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5" name="Footer Placeholder 4">
            <a:extLst>
              <a:ext uri="{FF2B5EF4-FFF2-40B4-BE49-F238E27FC236}">
                <a16:creationId xmlns:a16="http://schemas.microsoft.com/office/drawing/2014/main" id="{79CEABE7-45CB-C558-19AA-DD8180D37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F1700C-2EE1-3BE5-1CC7-133B2F2AA3C1}"/>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496650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8A7F1-67E6-4582-C544-548F55E53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7FF658-8DD2-EDF6-8483-F5A6E1BFDD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65018-5C49-597D-6B73-8DEFB21816D3}"/>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5" name="Footer Placeholder 4">
            <a:extLst>
              <a:ext uri="{FF2B5EF4-FFF2-40B4-BE49-F238E27FC236}">
                <a16:creationId xmlns:a16="http://schemas.microsoft.com/office/drawing/2014/main" id="{B94D7C68-D3E4-12B5-8B70-888323033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2E5A1-6CD8-DD02-A676-5EEEF1460EBD}"/>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3116730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8278E6-FF4A-1DF0-4497-7C11459323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172D5B-19C5-E98B-B904-E3943C5F07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D6B91-F6AC-7440-1EF6-769B143462B0}"/>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5" name="Footer Placeholder 4">
            <a:extLst>
              <a:ext uri="{FF2B5EF4-FFF2-40B4-BE49-F238E27FC236}">
                <a16:creationId xmlns:a16="http://schemas.microsoft.com/office/drawing/2014/main" id="{58115DC3-3125-064F-FCAA-912157D9E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B4AA0-3472-BB2A-1084-60B34C342BC9}"/>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1792268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4BDA-2CBD-CB1B-095D-83EA8E358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B4598A-8FFD-5DD3-4548-FB17881E3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292CC-C0BC-4CDA-F981-14B98655FAC3}"/>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5" name="Footer Placeholder 4">
            <a:extLst>
              <a:ext uri="{FF2B5EF4-FFF2-40B4-BE49-F238E27FC236}">
                <a16:creationId xmlns:a16="http://schemas.microsoft.com/office/drawing/2014/main" id="{ACFFB55F-2DD9-B03D-3290-37C579327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9C736-6234-6712-F113-5B30B9E3A544}"/>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268032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CBB2-628B-8606-8076-0A700C343D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7A06B4-1B7D-A201-19C6-A4A4C3C34B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9D541C-2600-48C7-F5C9-10750B7CDBC7}"/>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5" name="Footer Placeholder 4">
            <a:extLst>
              <a:ext uri="{FF2B5EF4-FFF2-40B4-BE49-F238E27FC236}">
                <a16:creationId xmlns:a16="http://schemas.microsoft.com/office/drawing/2014/main" id="{9BBFD8C8-AD41-874D-7A2E-235E73E5B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1DEF7-795C-9AA5-A5A3-B39CBF0CE3D0}"/>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733092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C1E0-DAE2-B133-007A-89CB9C6F6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D01D9C-68D4-806B-8B58-FD80E31F75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A331C1-B9A0-B6BE-FB37-780D1CA194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8EEA71-D6A2-65CE-CD5C-60ED9B688243}"/>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6" name="Footer Placeholder 5">
            <a:extLst>
              <a:ext uri="{FF2B5EF4-FFF2-40B4-BE49-F238E27FC236}">
                <a16:creationId xmlns:a16="http://schemas.microsoft.com/office/drawing/2014/main" id="{6C332656-3A70-EDA4-2656-CF0A95006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230AE-7CB0-D666-25AE-BE6AA3EA2879}"/>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354785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396E-F7B2-C242-7012-8CD8364290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18971F-EA9C-DD6A-FEBA-2A30F0DD19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42184-83B7-8DD5-16A7-5C24C441CD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ACFEE6-E0B1-8AAF-A8C0-99EA4C6FB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C72B25-11C3-5C78-F8F6-514C540F6D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C6365A-AB40-6914-A44F-D4C4D49E9ACC}"/>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8" name="Footer Placeholder 7">
            <a:extLst>
              <a:ext uri="{FF2B5EF4-FFF2-40B4-BE49-F238E27FC236}">
                <a16:creationId xmlns:a16="http://schemas.microsoft.com/office/drawing/2014/main" id="{D15F8F39-38CE-430B-BD64-F26811F16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312A5-00B8-5DAA-071B-A471764DCC1D}"/>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232047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A0AB2-B988-83FE-F8E1-D28A0D82A7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C3C28D-C101-D8C3-83AF-48317345F440}"/>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4" name="Footer Placeholder 3">
            <a:extLst>
              <a:ext uri="{FF2B5EF4-FFF2-40B4-BE49-F238E27FC236}">
                <a16:creationId xmlns:a16="http://schemas.microsoft.com/office/drawing/2014/main" id="{268A0F6B-8D3D-D871-B0E4-24A8AF29B3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FBE78D-56EF-AEA7-6FC0-206C16752847}"/>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296336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DFD5F-23F5-41AD-0C56-2C0B73A444D8}"/>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3" name="Footer Placeholder 2">
            <a:extLst>
              <a:ext uri="{FF2B5EF4-FFF2-40B4-BE49-F238E27FC236}">
                <a16:creationId xmlns:a16="http://schemas.microsoft.com/office/drawing/2014/main" id="{CDF7B7D7-CC0E-B21B-F5D0-49B5689DEB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046108-F6C7-5A38-220E-AA778CDAA8DC}"/>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380161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ECDF-D676-4179-1309-352E7C65E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52397C-813D-8FEA-1913-23EF160F6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4833CA-A294-D64C-FF8D-4EB68008E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15C9A-A6C8-3A22-AD3A-41536B8C5C93}"/>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6" name="Footer Placeholder 5">
            <a:extLst>
              <a:ext uri="{FF2B5EF4-FFF2-40B4-BE49-F238E27FC236}">
                <a16:creationId xmlns:a16="http://schemas.microsoft.com/office/drawing/2014/main" id="{3FB5F8F9-2E1C-D12A-6E31-BF71F67372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E3229D-CABA-CF3B-20CE-6E8625CD0F5A}"/>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3302491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7EC2-84FF-E117-491E-1E44DC754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BEE377-97A9-4FE8-2AAB-CFF5903FFA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4C730A-06C9-3AD9-53EA-6DE7CD5B9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DCF056-4F75-F205-4EB0-35CADA23CFAC}"/>
              </a:ext>
            </a:extLst>
          </p:cNvPr>
          <p:cNvSpPr>
            <a:spLocks noGrp="1"/>
          </p:cNvSpPr>
          <p:nvPr>
            <p:ph type="dt" sz="half" idx="10"/>
          </p:nvPr>
        </p:nvSpPr>
        <p:spPr/>
        <p:txBody>
          <a:bodyPr/>
          <a:lstStyle/>
          <a:p>
            <a:fld id="{9EC6533A-22BF-4C1C-B197-FFBE497C0CCB}" type="datetimeFigureOut">
              <a:rPr lang="en-US" smtClean="0"/>
              <a:t>7/14/2023</a:t>
            </a:fld>
            <a:endParaRPr lang="en-US"/>
          </a:p>
        </p:txBody>
      </p:sp>
      <p:sp>
        <p:nvSpPr>
          <p:cNvPr id="6" name="Footer Placeholder 5">
            <a:extLst>
              <a:ext uri="{FF2B5EF4-FFF2-40B4-BE49-F238E27FC236}">
                <a16:creationId xmlns:a16="http://schemas.microsoft.com/office/drawing/2014/main" id="{92E50745-120D-D9F5-DEA4-64FFA3E17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2C720-291A-0A45-0768-1FEDFD8E1F63}"/>
              </a:ext>
            </a:extLst>
          </p:cNvPr>
          <p:cNvSpPr>
            <a:spLocks noGrp="1"/>
          </p:cNvSpPr>
          <p:nvPr>
            <p:ph type="sldNum" sz="quarter" idx="12"/>
          </p:nvPr>
        </p:nvSpPr>
        <p:spPr/>
        <p:txBody>
          <a:bodyPr/>
          <a:lstStyle/>
          <a:p>
            <a:fld id="{4FF2B627-FFA8-46BD-87C6-CC9FA70916C5}" type="slidenum">
              <a:rPr lang="en-US" smtClean="0"/>
              <a:t>‹#›</a:t>
            </a:fld>
            <a:endParaRPr lang="en-US"/>
          </a:p>
        </p:txBody>
      </p:sp>
    </p:spTree>
    <p:extLst>
      <p:ext uri="{BB962C8B-B14F-4D97-AF65-F5344CB8AC3E}">
        <p14:creationId xmlns:p14="http://schemas.microsoft.com/office/powerpoint/2010/main" val="1084891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16DB3A-EA38-5809-323A-CCE4AD9019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C9105-23D2-924E-92BB-AC0FA4990A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5F61F-287C-269C-6A32-3ECC513EE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6533A-22BF-4C1C-B197-FFBE497C0CCB}" type="datetimeFigureOut">
              <a:rPr lang="en-US" smtClean="0"/>
              <a:t>7/14/2023</a:t>
            </a:fld>
            <a:endParaRPr lang="en-US"/>
          </a:p>
        </p:txBody>
      </p:sp>
      <p:sp>
        <p:nvSpPr>
          <p:cNvPr id="5" name="Footer Placeholder 4">
            <a:extLst>
              <a:ext uri="{FF2B5EF4-FFF2-40B4-BE49-F238E27FC236}">
                <a16:creationId xmlns:a16="http://schemas.microsoft.com/office/drawing/2014/main" id="{ED74244E-34D6-5610-616F-294CF0AE12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51BF37-EA5D-999A-10D6-AC2BA411D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F2B627-FFA8-46BD-87C6-CC9FA70916C5}" type="slidenum">
              <a:rPr lang="en-US" smtClean="0"/>
              <a:t>‹#›</a:t>
            </a:fld>
            <a:endParaRPr lang="en-US"/>
          </a:p>
        </p:txBody>
      </p:sp>
    </p:spTree>
    <p:extLst>
      <p:ext uri="{BB962C8B-B14F-4D97-AF65-F5344CB8AC3E}">
        <p14:creationId xmlns:p14="http://schemas.microsoft.com/office/powerpoint/2010/main" val="19837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HEIC"/><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DA64-0EC2-E036-82F9-A3F282605AB5}"/>
              </a:ext>
            </a:extLst>
          </p:cNvPr>
          <p:cNvSpPr>
            <a:spLocks noGrp="1"/>
          </p:cNvSpPr>
          <p:nvPr>
            <p:ph type="ctrTitle"/>
          </p:nvPr>
        </p:nvSpPr>
        <p:spPr>
          <a:xfrm>
            <a:off x="1181100" y="1816949"/>
            <a:ext cx="9829800" cy="2387600"/>
          </a:xfrm>
        </p:spPr>
        <p:txBody>
          <a:bodyPr>
            <a:normAutofit/>
          </a:bodyPr>
          <a:lstStyle/>
          <a:p>
            <a:r>
              <a:rPr lang="en-US" sz="7200" dirty="0">
                <a:solidFill>
                  <a:srgbClr val="002366"/>
                </a:solidFill>
              </a:rPr>
              <a:t>Blend Study – the Sequel!</a:t>
            </a:r>
          </a:p>
        </p:txBody>
      </p:sp>
      <p:sp>
        <p:nvSpPr>
          <p:cNvPr id="3" name="Subtitle 2">
            <a:extLst>
              <a:ext uri="{FF2B5EF4-FFF2-40B4-BE49-F238E27FC236}">
                <a16:creationId xmlns:a16="http://schemas.microsoft.com/office/drawing/2014/main" id="{4D936EB7-5C68-498F-2775-A91E08630BD0}"/>
              </a:ext>
            </a:extLst>
          </p:cNvPr>
          <p:cNvSpPr>
            <a:spLocks noGrp="1"/>
          </p:cNvSpPr>
          <p:nvPr>
            <p:ph type="subTitle" idx="1"/>
          </p:nvPr>
        </p:nvSpPr>
        <p:spPr>
          <a:xfrm>
            <a:off x="2864011" y="5378698"/>
            <a:ext cx="9144000" cy="1174149"/>
          </a:xfrm>
        </p:spPr>
        <p:txBody>
          <a:bodyPr>
            <a:normAutofit/>
          </a:bodyPr>
          <a:lstStyle/>
          <a:p>
            <a:pPr algn="r"/>
            <a:r>
              <a:rPr lang="en-US" b="1" dirty="0">
                <a:solidFill>
                  <a:srgbClr val="002366"/>
                </a:solidFill>
              </a:rPr>
              <a:t>Presented by:</a:t>
            </a:r>
          </a:p>
          <a:p>
            <a:pPr algn="r"/>
            <a:r>
              <a:rPr lang="en-US" dirty="0">
                <a:solidFill>
                  <a:srgbClr val="002366"/>
                </a:solidFill>
                <a:latin typeface="Cocogoose Pro Light" panose="00000500000000000000" pitchFamily="2" charset="0"/>
              </a:rPr>
              <a:t>Aaron Schulenburg, SCRS</a:t>
            </a:r>
          </a:p>
          <a:p>
            <a:pPr algn="r"/>
            <a:endParaRPr lang="en-US" dirty="0">
              <a:solidFill>
                <a:srgbClr val="002366"/>
              </a:solidFill>
              <a:latin typeface="Cocogoose Pro Light" panose="00000500000000000000" pitchFamily="2" charset="0"/>
            </a:endParaRPr>
          </a:p>
        </p:txBody>
      </p:sp>
      <p:sp>
        <p:nvSpPr>
          <p:cNvPr id="4" name="Subtitle 2">
            <a:extLst>
              <a:ext uri="{FF2B5EF4-FFF2-40B4-BE49-F238E27FC236}">
                <a16:creationId xmlns:a16="http://schemas.microsoft.com/office/drawing/2014/main" id="{458E1E6C-E64C-B163-39DA-AACD64889816}"/>
              </a:ext>
            </a:extLst>
          </p:cNvPr>
          <p:cNvSpPr txBox="1">
            <a:spLocks/>
          </p:cNvSpPr>
          <p:nvPr/>
        </p:nvSpPr>
        <p:spPr>
          <a:xfrm>
            <a:off x="1524000" y="4204549"/>
            <a:ext cx="9144000" cy="1174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rgbClr val="002366"/>
                </a:solidFill>
              </a:rPr>
              <a:t>CIC Parts &amp; Materials Committee</a:t>
            </a:r>
          </a:p>
        </p:txBody>
      </p:sp>
    </p:spTree>
    <p:extLst>
      <p:ext uri="{BB962C8B-B14F-4D97-AF65-F5344CB8AC3E}">
        <p14:creationId xmlns:p14="http://schemas.microsoft.com/office/powerpoint/2010/main" val="2251967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ue and orange logo with a microphone&#10;&#10;Description automatically generated">
            <a:extLst>
              <a:ext uri="{FF2B5EF4-FFF2-40B4-BE49-F238E27FC236}">
                <a16:creationId xmlns:a16="http://schemas.microsoft.com/office/drawing/2014/main" id="{D0F36052-58B6-4BE3-B6B9-F742322D4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
        <p:nvSpPr>
          <p:cNvPr id="5" name="Title 1">
            <a:extLst>
              <a:ext uri="{FF2B5EF4-FFF2-40B4-BE49-F238E27FC236}">
                <a16:creationId xmlns:a16="http://schemas.microsoft.com/office/drawing/2014/main" id="{4920961A-28B2-6190-72A7-A7FF3DACACA3}"/>
              </a:ext>
            </a:extLst>
          </p:cNvPr>
          <p:cNvSpPr>
            <a:spLocks noGrp="1"/>
          </p:cNvSpPr>
          <p:nvPr>
            <p:ph type="title"/>
          </p:nvPr>
        </p:nvSpPr>
        <p:spPr>
          <a:xfrm>
            <a:off x="838200" y="365125"/>
            <a:ext cx="10515600" cy="1325563"/>
          </a:xfrm>
        </p:spPr>
        <p:txBody>
          <a:bodyPr/>
          <a:lstStyle/>
          <a:p>
            <a:r>
              <a:rPr lang="en-US" sz="4400" dirty="0">
                <a:solidFill>
                  <a:srgbClr val="002366"/>
                </a:solidFill>
              </a:rPr>
              <a:t>MITCHELL</a:t>
            </a:r>
            <a:endParaRPr lang="en-US" dirty="0">
              <a:solidFill>
                <a:srgbClr val="002366"/>
              </a:solidFill>
            </a:endParaRPr>
          </a:p>
        </p:txBody>
      </p:sp>
      <p:pic>
        <p:nvPicPr>
          <p:cNvPr id="3" name="Picture 2">
            <a:extLst>
              <a:ext uri="{FF2B5EF4-FFF2-40B4-BE49-F238E27FC236}">
                <a16:creationId xmlns:a16="http://schemas.microsoft.com/office/drawing/2014/main" id="{906F2102-DC81-7ACC-840B-1756CE4A26BC}"/>
              </a:ext>
            </a:extLst>
          </p:cNvPr>
          <p:cNvPicPr>
            <a:picLocks noChangeAspect="1"/>
          </p:cNvPicPr>
          <p:nvPr/>
        </p:nvPicPr>
        <p:blipFill>
          <a:blip r:embed="rId4"/>
          <a:stretch>
            <a:fillRect/>
          </a:stretch>
        </p:blipFill>
        <p:spPr>
          <a:xfrm>
            <a:off x="0" y="1569138"/>
            <a:ext cx="12192000" cy="418928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8FE6A79B-40FC-C8DD-CC0D-7604E792B8D2}"/>
              </a:ext>
            </a:extLst>
          </p:cNvPr>
          <p:cNvSpPr/>
          <p:nvPr/>
        </p:nvSpPr>
        <p:spPr>
          <a:xfrm>
            <a:off x="2209212" y="2644762"/>
            <a:ext cx="2258014" cy="3619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884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D589F81C-D4BE-04BC-D591-0CD6F39828E8}"/>
              </a:ext>
            </a:extLst>
          </p:cNvPr>
          <p:cNvPicPr>
            <a:picLocks noChangeAspect="1"/>
          </p:cNvPicPr>
          <p:nvPr/>
        </p:nvPicPr>
        <p:blipFill rotWithShape="1">
          <a:blip r:embed="rId3">
            <a:extLst>
              <a:ext uri="{28A0092B-C50C-407E-A947-70E740481C1C}">
                <a14:useLocalDpi xmlns:a14="http://schemas.microsoft.com/office/drawing/2010/main" val="0"/>
              </a:ext>
            </a:extLst>
          </a:blip>
          <a:srcRect l="1655" r="14460"/>
          <a:stretch/>
        </p:blipFill>
        <p:spPr>
          <a:xfrm>
            <a:off x="5205100" y="438149"/>
            <a:ext cx="6986899" cy="6246856"/>
          </a:xfrm>
          <a:prstGeom prst="rect">
            <a:avLst/>
          </a:prstGeom>
        </p:spPr>
      </p:pic>
      <p:pic>
        <p:nvPicPr>
          <p:cNvPr id="2" name="Picture 1" descr="A picture containing box&#10;&#10;Description automatically generated">
            <a:extLst>
              <a:ext uri="{FF2B5EF4-FFF2-40B4-BE49-F238E27FC236}">
                <a16:creationId xmlns:a16="http://schemas.microsoft.com/office/drawing/2014/main" id="{8BC00986-3DFB-8F7E-EBB9-DB0C6540AC8D}"/>
              </a:ext>
            </a:extLst>
          </p:cNvPr>
          <p:cNvPicPr>
            <a:picLocks noChangeAspect="1"/>
          </p:cNvPicPr>
          <p:nvPr/>
        </p:nvPicPr>
        <p:blipFill rotWithShape="1">
          <a:blip r:embed="rId4">
            <a:extLst>
              <a:ext uri="{28A0092B-C50C-407E-A947-70E740481C1C}">
                <a14:useLocalDpi xmlns:a14="http://schemas.microsoft.com/office/drawing/2010/main" val="0"/>
              </a:ext>
            </a:extLst>
          </a:blip>
          <a:srcRect l="32020" r="7160"/>
          <a:stretch/>
        </p:blipFill>
        <p:spPr>
          <a:xfrm>
            <a:off x="0" y="438149"/>
            <a:ext cx="5073135" cy="6255875"/>
          </a:xfrm>
          <a:prstGeom prst="rect">
            <a:avLst/>
          </a:prstGeom>
        </p:spPr>
      </p:pic>
      <p:pic>
        <p:nvPicPr>
          <p:cNvPr id="3" name="Picture 2" descr="Logo, company name&#10;&#10;Description automatically generated">
            <a:extLst>
              <a:ext uri="{FF2B5EF4-FFF2-40B4-BE49-F238E27FC236}">
                <a16:creationId xmlns:a16="http://schemas.microsoft.com/office/drawing/2014/main" id="{A55E4F44-B785-1E07-8F07-699E24E14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745" y="152401"/>
            <a:ext cx="4672839" cy="2336800"/>
          </a:xfrm>
          <a:prstGeom prst="rect">
            <a:avLst/>
          </a:prstGeom>
        </p:spPr>
      </p:pic>
    </p:spTree>
    <p:extLst>
      <p:ext uri="{BB962C8B-B14F-4D97-AF65-F5344CB8AC3E}">
        <p14:creationId xmlns:p14="http://schemas.microsoft.com/office/powerpoint/2010/main" val="774237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6ADDDC-82ED-A3D8-C88B-518FA7DD3848}"/>
              </a:ext>
            </a:extLst>
          </p:cNvPr>
          <p:cNvPicPr>
            <a:picLocks noChangeAspect="1"/>
          </p:cNvPicPr>
          <p:nvPr/>
        </p:nvPicPr>
        <p:blipFill rotWithShape="1">
          <a:blip r:embed="rId3"/>
          <a:srcRect l="9817" t="4139" r="6935" b="6660"/>
          <a:stretch/>
        </p:blipFill>
        <p:spPr>
          <a:xfrm>
            <a:off x="0" y="432485"/>
            <a:ext cx="12192000" cy="6291787"/>
          </a:xfrm>
          <a:prstGeom prst="rect">
            <a:avLst/>
          </a:prstGeom>
        </p:spPr>
      </p:pic>
      <p:pic>
        <p:nvPicPr>
          <p:cNvPr id="5" name="Picture 4" descr="A blue and orange logo with a microphone&#10;&#10;Description automatically generated">
            <a:extLst>
              <a:ext uri="{FF2B5EF4-FFF2-40B4-BE49-F238E27FC236}">
                <a16:creationId xmlns:a16="http://schemas.microsoft.com/office/drawing/2014/main" id="{45D75C9C-0C87-AC7E-DD6B-07509007E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
        <p:nvSpPr>
          <p:cNvPr id="2" name="Title 1">
            <a:extLst>
              <a:ext uri="{FF2B5EF4-FFF2-40B4-BE49-F238E27FC236}">
                <a16:creationId xmlns:a16="http://schemas.microsoft.com/office/drawing/2014/main" id="{4E035E60-F6A2-D951-EB2B-A4B405686A54}"/>
              </a:ext>
            </a:extLst>
          </p:cNvPr>
          <p:cNvSpPr>
            <a:spLocks noGrp="1"/>
          </p:cNvSpPr>
          <p:nvPr>
            <p:ph type="title"/>
          </p:nvPr>
        </p:nvSpPr>
        <p:spPr>
          <a:xfrm>
            <a:off x="838200" y="801060"/>
            <a:ext cx="10515600" cy="1325563"/>
          </a:xfrm>
        </p:spPr>
        <p:txBody>
          <a:bodyPr/>
          <a:lstStyle/>
          <a:p>
            <a:r>
              <a:rPr lang="en-US" sz="4400" dirty="0">
                <a:solidFill>
                  <a:srgbClr val="002366"/>
                </a:solidFill>
              </a:rPr>
              <a:t>THE BASIS OF THE RESEARCH</a:t>
            </a:r>
            <a:endParaRPr lang="en-US" dirty="0">
              <a:solidFill>
                <a:srgbClr val="002366"/>
              </a:solidFill>
            </a:endParaRPr>
          </a:p>
        </p:txBody>
      </p:sp>
    </p:spTree>
    <p:extLst>
      <p:ext uri="{BB962C8B-B14F-4D97-AF65-F5344CB8AC3E}">
        <p14:creationId xmlns:p14="http://schemas.microsoft.com/office/powerpoint/2010/main" val="1564057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299" y="365125"/>
            <a:ext cx="4953001" cy="1325563"/>
          </a:xfrm>
        </p:spPr>
        <p:txBody>
          <a:bodyPr/>
          <a:lstStyle/>
          <a:p>
            <a:r>
              <a:rPr lang="en-US" sz="4400" dirty="0">
                <a:solidFill>
                  <a:srgbClr val="002366"/>
                </a:solidFill>
              </a:rPr>
              <a:t>CCC - BLEND</a:t>
            </a:r>
            <a:endParaRPr lang="en-US" dirty="0">
              <a:solidFill>
                <a:srgbClr val="002366"/>
              </a:solidFill>
            </a:endParaRPr>
          </a:p>
        </p:txBody>
      </p:sp>
      <p:sp>
        <p:nvSpPr>
          <p:cNvPr id="7" name="TextBox 6">
            <a:extLst>
              <a:ext uri="{FF2B5EF4-FFF2-40B4-BE49-F238E27FC236}">
                <a16:creationId xmlns:a16="http://schemas.microsoft.com/office/drawing/2014/main" id="{CA5FBCF3-2562-1CD1-32CD-EAFD311D962B}"/>
              </a:ext>
            </a:extLst>
          </p:cNvPr>
          <p:cNvSpPr txBox="1"/>
          <p:nvPr/>
        </p:nvSpPr>
        <p:spPr>
          <a:xfrm>
            <a:off x="148281" y="1688500"/>
            <a:ext cx="6097554" cy="4524637"/>
          </a:xfrm>
          <a:prstGeom prst="rect">
            <a:avLst/>
          </a:prstGeom>
          <a:noFill/>
        </p:spPr>
        <p:txBody>
          <a:bodyPr wrap="square">
            <a:spAutoFit/>
          </a:bodyPr>
          <a:lstStyle/>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INCLUDED: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Back tape opening (handle, lock cylinder, mirror)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Blend coat application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Bonding/adhesion coat application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Clean component (solvent/detergent wash)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Clean in preparation for material application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Clear coat application (full blend panel if required)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Initial wet sand or scuff (when required)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Mask adjacent panels (three-foot perimeter)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Mask/close gap between adjacent panels up to foam tape (overspray)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Mask glass opening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Mask/protect grille radiator opening (overspray)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Remove masking </a:t>
            </a:r>
          </a:p>
          <a:p>
            <a:pPr marL="457200" marR="0" lvl="0" indent="0" algn="l" defTabSz="914400" rtl="0" eaLnBrk="1" fontAlgn="auto" latinLnBrk="0" hangingPunct="1">
              <a:lnSpc>
                <a:spcPct val="107000"/>
              </a:lnSpc>
              <a:spcBef>
                <a:spcPts val="0"/>
              </a:spcBef>
              <a:spcAft>
                <a:spcPts val="80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Wet Bed application </a:t>
            </a:r>
          </a:p>
        </p:txBody>
      </p:sp>
      <p:sp>
        <p:nvSpPr>
          <p:cNvPr id="4" name="Title 1">
            <a:extLst>
              <a:ext uri="{FF2B5EF4-FFF2-40B4-BE49-F238E27FC236}">
                <a16:creationId xmlns:a16="http://schemas.microsoft.com/office/drawing/2014/main" id="{70DF1A8D-1C85-BDC0-B75B-6BD22DDC07B5}"/>
              </a:ext>
            </a:extLst>
          </p:cNvPr>
          <p:cNvSpPr txBox="1">
            <a:spLocks/>
          </p:cNvSpPr>
          <p:nvPr/>
        </p:nvSpPr>
        <p:spPr>
          <a:xfrm>
            <a:off x="5448300" y="365124"/>
            <a:ext cx="4953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DE8B53"/>
                </a:solidFill>
              </a:rPr>
              <a:t>50% of Refinish</a:t>
            </a:r>
          </a:p>
        </p:txBody>
      </p:sp>
    </p:spTree>
    <p:extLst>
      <p:ext uri="{BB962C8B-B14F-4D97-AF65-F5344CB8AC3E}">
        <p14:creationId xmlns:p14="http://schemas.microsoft.com/office/powerpoint/2010/main" val="3549936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4838700" cy="1325563"/>
          </a:xfrm>
        </p:spPr>
        <p:txBody>
          <a:bodyPr/>
          <a:lstStyle/>
          <a:p>
            <a:r>
              <a:rPr lang="en-US" sz="4400" dirty="0">
                <a:solidFill>
                  <a:srgbClr val="002366"/>
                </a:solidFill>
              </a:rPr>
              <a:t>AUDATEX - BLEND</a:t>
            </a:r>
            <a:endParaRPr lang="en-US" dirty="0">
              <a:solidFill>
                <a:srgbClr val="002366"/>
              </a:solidFill>
            </a:endParaRPr>
          </a:p>
        </p:txBody>
      </p:sp>
      <p:sp>
        <p:nvSpPr>
          <p:cNvPr id="7" name="TextBox 6">
            <a:extLst>
              <a:ext uri="{FF2B5EF4-FFF2-40B4-BE49-F238E27FC236}">
                <a16:creationId xmlns:a16="http://schemas.microsoft.com/office/drawing/2014/main" id="{CA5FBCF3-2562-1CD1-32CD-EAFD311D962B}"/>
              </a:ext>
            </a:extLst>
          </p:cNvPr>
          <p:cNvSpPr txBox="1"/>
          <p:nvPr/>
        </p:nvSpPr>
        <p:spPr>
          <a:xfrm>
            <a:off x="68036" y="1690688"/>
            <a:ext cx="6097554" cy="1857368"/>
          </a:xfrm>
          <a:prstGeom prst="rect">
            <a:avLst/>
          </a:prstGeom>
          <a:noFill/>
        </p:spPr>
        <p:txBody>
          <a:bodyPr wrap="square">
            <a:spAutoFit/>
          </a:bodyPr>
          <a:lstStyle/>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INCLUDED: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Complete preparation of blended panel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Scuff or buff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Application of color to blended panel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Application of clear coat to entire blended panel in two-  stage and three-stage systems</a:t>
            </a:r>
          </a:p>
        </p:txBody>
      </p:sp>
      <p:sp>
        <p:nvSpPr>
          <p:cNvPr id="3" name="Title 1">
            <a:extLst>
              <a:ext uri="{FF2B5EF4-FFF2-40B4-BE49-F238E27FC236}">
                <a16:creationId xmlns:a16="http://schemas.microsoft.com/office/drawing/2014/main" id="{4986CAEB-92F8-75DC-0CF7-9A74D52B8CA6}"/>
              </a:ext>
            </a:extLst>
          </p:cNvPr>
          <p:cNvSpPr txBox="1">
            <a:spLocks/>
          </p:cNvSpPr>
          <p:nvPr/>
        </p:nvSpPr>
        <p:spPr>
          <a:xfrm>
            <a:off x="5448300" y="365124"/>
            <a:ext cx="4953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DE8B53"/>
                </a:solidFill>
              </a:rPr>
              <a:t>50% of Refinish</a:t>
            </a:r>
          </a:p>
        </p:txBody>
      </p:sp>
    </p:spTree>
    <p:extLst>
      <p:ext uri="{BB962C8B-B14F-4D97-AF65-F5344CB8AC3E}">
        <p14:creationId xmlns:p14="http://schemas.microsoft.com/office/powerpoint/2010/main" val="2238712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5695950" cy="1325563"/>
          </a:xfrm>
        </p:spPr>
        <p:txBody>
          <a:bodyPr/>
          <a:lstStyle/>
          <a:p>
            <a:r>
              <a:rPr lang="en-US" sz="4400" dirty="0">
                <a:solidFill>
                  <a:srgbClr val="002366"/>
                </a:solidFill>
              </a:rPr>
              <a:t>MITCHELL - BLEND</a:t>
            </a:r>
            <a:endParaRPr lang="en-US" dirty="0">
              <a:solidFill>
                <a:srgbClr val="002366"/>
              </a:solidFill>
            </a:endParaRPr>
          </a:p>
        </p:txBody>
      </p:sp>
      <p:sp>
        <p:nvSpPr>
          <p:cNvPr id="7" name="TextBox 6">
            <a:extLst>
              <a:ext uri="{FF2B5EF4-FFF2-40B4-BE49-F238E27FC236}">
                <a16:creationId xmlns:a16="http://schemas.microsoft.com/office/drawing/2014/main" id="{CA5FBCF3-2562-1CD1-32CD-EAFD311D962B}"/>
              </a:ext>
            </a:extLst>
          </p:cNvPr>
          <p:cNvSpPr txBox="1"/>
          <p:nvPr/>
        </p:nvSpPr>
        <p:spPr>
          <a:xfrm>
            <a:off x="93696" y="1713214"/>
            <a:ext cx="6097554" cy="2746457"/>
          </a:xfrm>
          <a:prstGeom prst="rect">
            <a:avLst/>
          </a:prstGeom>
          <a:noFill/>
        </p:spPr>
        <p:txBody>
          <a:bodyPr wrap="square">
            <a:spAutoFit/>
          </a:bodyPr>
          <a:lstStyle/>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INCLUDED: </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Detergent/solvent wash</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Wet sand, scuff (ScotchBrite) or rubout</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(compound) panel and clean for preparation</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Mask existing adjacent panels to 36"</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Apply bonding material - if required</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Apply color</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Clean and tack surface</a:t>
            </a: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Apply clear material</a:t>
            </a:r>
          </a:p>
        </p:txBody>
      </p:sp>
      <p:sp>
        <p:nvSpPr>
          <p:cNvPr id="4" name="Title 1">
            <a:extLst>
              <a:ext uri="{FF2B5EF4-FFF2-40B4-BE49-F238E27FC236}">
                <a16:creationId xmlns:a16="http://schemas.microsoft.com/office/drawing/2014/main" id="{400385B3-D309-80AC-94BC-F06C68224874}"/>
              </a:ext>
            </a:extLst>
          </p:cNvPr>
          <p:cNvSpPr txBox="1">
            <a:spLocks/>
          </p:cNvSpPr>
          <p:nvPr/>
        </p:nvSpPr>
        <p:spPr>
          <a:xfrm>
            <a:off x="5448300" y="365124"/>
            <a:ext cx="4953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DE8B53"/>
                </a:solidFill>
              </a:rPr>
              <a:t>50% of Refinish</a:t>
            </a:r>
          </a:p>
        </p:txBody>
      </p:sp>
    </p:spTree>
    <p:extLst>
      <p:ext uri="{BB962C8B-B14F-4D97-AF65-F5344CB8AC3E}">
        <p14:creationId xmlns:p14="http://schemas.microsoft.com/office/powerpoint/2010/main" val="2819487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Stopwatch on white background">
            <a:extLst>
              <a:ext uri="{FF2B5EF4-FFF2-40B4-BE49-F238E27FC236}">
                <a16:creationId xmlns:a16="http://schemas.microsoft.com/office/drawing/2014/main" id="{CEA45C00-489E-09F1-60E6-FE01D660D979}"/>
              </a:ext>
            </a:extLst>
          </p:cNvPr>
          <p:cNvPicPr>
            <a:picLocks noChangeAspect="1"/>
          </p:cNvPicPr>
          <p:nvPr/>
        </p:nvPicPr>
        <p:blipFill rotWithShape="1">
          <a:blip r:embed="rId3">
            <a:extLst>
              <a:ext uri="{28A0092B-C50C-407E-A947-70E740481C1C}">
                <a14:useLocalDpi xmlns:a14="http://schemas.microsoft.com/office/drawing/2010/main" val="0"/>
              </a:ext>
            </a:extLst>
          </a:blip>
          <a:srcRect l="5569"/>
          <a:stretch/>
        </p:blipFill>
        <p:spPr>
          <a:xfrm>
            <a:off x="0" y="226652"/>
            <a:ext cx="4978554" cy="6404695"/>
          </a:xfrm>
          <a:prstGeom prst="rect">
            <a:avLst/>
          </a:prstGeom>
        </p:spPr>
      </p:pic>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3118757" y="838654"/>
            <a:ext cx="9073243" cy="1325563"/>
          </a:xfrm>
        </p:spPr>
        <p:txBody>
          <a:bodyPr>
            <a:normAutofit fontScale="90000"/>
          </a:bodyPr>
          <a:lstStyle/>
          <a:p>
            <a:r>
              <a:rPr lang="en-US" sz="5400" dirty="0">
                <a:solidFill>
                  <a:srgbClr val="002366"/>
                </a:solidFill>
              </a:rPr>
              <a:t>THIS</a:t>
            </a:r>
            <a:r>
              <a:rPr lang="en-US" sz="5400" dirty="0">
                <a:solidFill>
                  <a:srgbClr val="DE8B53"/>
                </a:solidFill>
              </a:rPr>
              <a:t> WAS </a:t>
            </a:r>
            <a:r>
              <a:rPr lang="en-US" sz="5400" dirty="0">
                <a:solidFill>
                  <a:srgbClr val="002366"/>
                </a:solidFill>
              </a:rPr>
              <a:t>A COMPARATIVE ANALYSIS</a:t>
            </a:r>
            <a:br>
              <a:rPr lang="en-US" sz="5400" dirty="0">
                <a:solidFill>
                  <a:srgbClr val="002366"/>
                </a:solidFill>
              </a:rPr>
            </a:br>
            <a:r>
              <a:rPr lang="en-US" sz="5400" dirty="0">
                <a:solidFill>
                  <a:srgbClr val="002366"/>
                </a:solidFill>
              </a:rPr>
              <a:t>OF TWO REFINISH OPERATIONS…</a:t>
            </a:r>
          </a:p>
        </p:txBody>
      </p:sp>
      <p:sp>
        <p:nvSpPr>
          <p:cNvPr id="3" name="Title 1">
            <a:extLst>
              <a:ext uri="{FF2B5EF4-FFF2-40B4-BE49-F238E27FC236}">
                <a16:creationId xmlns:a16="http://schemas.microsoft.com/office/drawing/2014/main" id="{812D9AFB-F2E3-56ED-2997-64A4C52A0212}"/>
              </a:ext>
            </a:extLst>
          </p:cNvPr>
          <p:cNvSpPr txBox="1">
            <a:spLocks/>
          </p:cNvSpPr>
          <p:nvPr/>
        </p:nvSpPr>
        <p:spPr>
          <a:xfrm>
            <a:off x="767131" y="4740327"/>
            <a:ext cx="11277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366"/>
                </a:solidFill>
                <a:effectLst/>
                <a:uLnTx/>
                <a:uFillTx/>
                <a:latin typeface="Anton"/>
                <a:ea typeface="+mj-ea"/>
                <a:cs typeface="+mj-cs"/>
              </a:rPr>
              <a:t>…THIS</a:t>
            </a:r>
            <a:r>
              <a:rPr kumimoji="0" lang="en-US" sz="4400" b="0" i="0" u="none" strike="noStrike" kern="1200" cap="none" spc="0" normalizeH="0" baseline="0" noProof="0" dirty="0">
                <a:ln>
                  <a:noFill/>
                </a:ln>
                <a:solidFill>
                  <a:srgbClr val="DE8B53"/>
                </a:solidFill>
                <a:effectLst/>
                <a:uLnTx/>
                <a:uFillTx/>
                <a:latin typeface="Anton"/>
                <a:ea typeface="+mj-ea"/>
                <a:cs typeface="+mj-cs"/>
              </a:rPr>
              <a:t> WAS NOT </a:t>
            </a:r>
            <a:r>
              <a:rPr kumimoji="0" lang="en-US" sz="4400" b="0" i="0" u="none" strike="noStrike" kern="1200" cap="none" spc="0" normalizeH="0" baseline="0" noProof="0" dirty="0">
                <a:ln>
                  <a:noFill/>
                </a:ln>
                <a:solidFill>
                  <a:srgbClr val="002366"/>
                </a:solidFill>
                <a:effectLst/>
                <a:uLnTx/>
                <a:uFillTx/>
                <a:latin typeface="Anton"/>
                <a:ea typeface="+mj-ea"/>
                <a:cs typeface="+mj-cs"/>
              </a:rPr>
              <a:t>A REFINISH</a:t>
            </a:r>
            <a:r>
              <a:rPr kumimoji="0" lang="en-US" sz="2800" b="0" i="0" u="none" strike="noStrike" kern="1200" cap="none" spc="0" normalizeH="0" baseline="0" noProof="0" dirty="0">
                <a:ln>
                  <a:noFill/>
                </a:ln>
                <a:solidFill>
                  <a:srgbClr val="002366"/>
                </a:solidFill>
                <a:effectLst/>
                <a:uLnTx/>
                <a:uFillTx/>
                <a:latin typeface="Anton"/>
                <a:ea typeface="+mj-ea"/>
                <a:cs typeface="+mj-cs"/>
              </a:rPr>
              <a:t> </a:t>
            </a:r>
            <a:r>
              <a:rPr kumimoji="0" lang="en-US" sz="4400" b="0" i="0" u="none" strike="noStrike" kern="1200" cap="none" spc="0" normalizeH="0" baseline="0" noProof="0" dirty="0">
                <a:ln>
                  <a:noFill/>
                </a:ln>
                <a:solidFill>
                  <a:srgbClr val="002366"/>
                </a:solidFill>
                <a:effectLst/>
                <a:uLnTx/>
                <a:uFillTx/>
                <a:latin typeface="Anton"/>
                <a:ea typeface="+mj-ea"/>
                <a:cs typeface="+mj-cs"/>
              </a:rPr>
              <a:t>TIME STUDY</a:t>
            </a:r>
          </a:p>
        </p:txBody>
      </p:sp>
    </p:spTree>
    <p:extLst>
      <p:ext uri="{BB962C8B-B14F-4D97-AF65-F5344CB8AC3E}">
        <p14:creationId xmlns:p14="http://schemas.microsoft.com/office/powerpoint/2010/main" val="16670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10FB368-779B-68BD-0E86-188FFD52ABE0}"/>
              </a:ext>
            </a:extLst>
          </p:cNvPr>
          <p:cNvSpPr>
            <a:spLocks noGrp="1"/>
          </p:cNvSpPr>
          <p:nvPr>
            <p:ph type="title"/>
          </p:nvPr>
        </p:nvSpPr>
        <p:spPr>
          <a:xfrm>
            <a:off x="495299" y="365125"/>
            <a:ext cx="9601201" cy="1325563"/>
          </a:xfrm>
        </p:spPr>
        <p:txBody>
          <a:bodyPr/>
          <a:lstStyle/>
          <a:p>
            <a:r>
              <a:rPr lang="en-US" dirty="0">
                <a:solidFill>
                  <a:srgbClr val="002366"/>
                </a:solidFill>
              </a:rPr>
              <a:t>WHY THIS</a:t>
            </a:r>
            <a:r>
              <a:rPr lang="en-US" dirty="0">
                <a:solidFill>
                  <a:srgbClr val="DE8B53"/>
                </a:solidFill>
              </a:rPr>
              <a:t> WAS NOT </a:t>
            </a:r>
            <a:r>
              <a:rPr lang="en-US" dirty="0">
                <a:solidFill>
                  <a:srgbClr val="002366"/>
                </a:solidFill>
              </a:rPr>
              <a:t>A</a:t>
            </a:r>
            <a:r>
              <a:rPr lang="en-US" sz="4400" dirty="0">
                <a:solidFill>
                  <a:srgbClr val="002366"/>
                </a:solidFill>
              </a:rPr>
              <a:t> REFINISH TIME STUDY</a:t>
            </a:r>
            <a:endParaRPr lang="en-US" dirty="0">
              <a:solidFill>
                <a:srgbClr val="002366"/>
              </a:solidFill>
            </a:endParaRPr>
          </a:p>
        </p:txBody>
      </p:sp>
      <p:pic>
        <p:nvPicPr>
          <p:cNvPr id="3" name="Picture 2">
            <a:extLst>
              <a:ext uri="{FF2B5EF4-FFF2-40B4-BE49-F238E27FC236}">
                <a16:creationId xmlns:a16="http://schemas.microsoft.com/office/drawing/2014/main" id="{0802D304-D11A-F815-B9BA-48925E96A67E}"/>
              </a:ext>
            </a:extLst>
          </p:cNvPr>
          <p:cNvPicPr>
            <a:picLocks noChangeAspect="1"/>
          </p:cNvPicPr>
          <p:nvPr/>
        </p:nvPicPr>
        <p:blipFill>
          <a:blip r:embed="rId3"/>
          <a:stretch>
            <a:fillRect/>
          </a:stretch>
        </p:blipFill>
        <p:spPr>
          <a:xfrm>
            <a:off x="1899652" y="1374036"/>
            <a:ext cx="8392696" cy="905001"/>
          </a:xfrm>
          <a:prstGeom prst="rect">
            <a:avLst/>
          </a:prstGeom>
        </p:spPr>
      </p:pic>
      <p:pic>
        <p:nvPicPr>
          <p:cNvPr id="5" name="Picture 4">
            <a:extLst>
              <a:ext uri="{FF2B5EF4-FFF2-40B4-BE49-F238E27FC236}">
                <a16:creationId xmlns:a16="http://schemas.microsoft.com/office/drawing/2014/main" id="{71075D8B-34E9-0385-BE6A-EDDC4B0C9481}"/>
              </a:ext>
            </a:extLst>
          </p:cNvPr>
          <p:cNvPicPr>
            <a:picLocks noChangeAspect="1"/>
          </p:cNvPicPr>
          <p:nvPr/>
        </p:nvPicPr>
        <p:blipFill>
          <a:blip r:embed="rId4"/>
          <a:stretch>
            <a:fillRect/>
          </a:stretch>
        </p:blipFill>
        <p:spPr>
          <a:xfrm>
            <a:off x="1899652" y="2303934"/>
            <a:ext cx="8421275" cy="3791479"/>
          </a:xfrm>
          <a:prstGeom prst="rect">
            <a:avLst/>
          </a:prstGeom>
        </p:spPr>
      </p:pic>
      <p:pic>
        <p:nvPicPr>
          <p:cNvPr id="9" name="Picture 8">
            <a:extLst>
              <a:ext uri="{FF2B5EF4-FFF2-40B4-BE49-F238E27FC236}">
                <a16:creationId xmlns:a16="http://schemas.microsoft.com/office/drawing/2014/main" id="{A1699BAB-AE32-5FB9-46D1-D209B37B1E88}"/>
              </a:ext>
            </a:extLst>
          </p:cNvPr>
          <p:cNvPicPr>
            <a:picLocks noChangeAspect="1"/>
          </p:cNvPicPr>
          <p:nvPr/>
        </p:nvPicPr>
        <p:blipFill>
          <a:blip r:embed="rId5"/>
          <a:stretch>
            <a:fillRect/>
          </a:stretch>
        </p:blipFill>
        <p:spPr>
          <a:xfrm>
            <a:off x="332739" y="1374036"/>
            <a:ext cx="10269597" cy="482659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576568E6-D3E7-ADDB-2FA7-866A7C081D43}"/>
              </a:ext>
            </a:extLst>
          </p:cNvPr>
          <p:cNvSpPr/>
          <p:nvPr/>
        </p:nvSpPr>
        <p:spPr>
          <a:xfrm>
            <a:off x="511775" y="5483964"/>
            <a:ext cx="6939349" cy="4967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a:ea typeface="+mn-ea"/>
              <a:cs typeface="+mn-cs"/>
            </a:endParaRPr>
          </a:p>
        </p:txBody>
      </p:sp>
    </p:spTree>
    <p:extLst>
      <p:ext uri="{BB962C8B-B14F-4D97-AF65-F5344CB8AC3E}">
        <p14:creationId xmlns:p14="http://schemas.microsoft.com/office/powerpoint/2010/main" val="75420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F57F19-0DD5-DD4C-DCF7-DA1B4D8AC257}"/>
              </a:ext>
            </a:extLst>
          </p:cNvPr>
          <p:cNvSpPr txBox="1"/>
          <p:nvPr/>
        </p:nvSpPr>
        <p:spPr>
          <a:xfrm>
            <a:off x="4649003" y="1571960"/>
            <a:ext cx="7411452" cy="4682116"/>
          </a:xfrm>
          <a:prstGeom prst="rect">
            <a:avLst/>
          </a:prstGeom>
          <a:noFill/>
        </p:spPr>
        <p:txBody>
          <a:bodyPr wrap="square">
            <a:spAutoFit/>
          </a:bodyPr>
          <a:lstStyle/>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highlight>
                  <a:srgbClr val="FFFFFF"/>
                </a:highlight>
                <a:uLnTx/>
                <a:uFillTx/>
                <a:latin typeface="Calibri" panose="020F0502020204030204" pitchFamily="34" charset="0"/>
                <a:ea typeface="Calibri" panose="020F0502020204030204" pitchFamily="34" charset="0"/>
                <a:cs typeface="Times New Roman" panose="02020603050405020304" pitchFamily="18" charset="0"/>
              </a:rPr>
              <a:t>19.1% - administrative tasks (review of job, vehicle and parts handling, gathering materials, booth operations, move and deliver vehicle)</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43.6% - prep (sanding, pre-cleaning, masking, cover car, protect from overspray)</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6.6% - mix (paint, one tint, primers, clear)</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8.6% - application (primer, color, clear)</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5.9% - flash (primer, color, clear)</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16.1% - final steps / cleanup</a:t>
            </a:r>
          </a:p>
        </p:txBody>
      </p:sp>
      <p:sp>
        <p:nvSpPr>
          <p:cNvPr id="5" name="Title 1">
            <a:extLst>
              <a:ext uri="{FF2B5EF4-FFF2-40B4-BE49-F238E27FC236}">
                <a16:creationId xmlns:a16="http://schemas.microsoft.com/office/drawing/2014/main" id="{2B63D006-8C3A-08B1-61F5-F5D898084FC1}"/>
              </a:ext>
            </a:extLst>
          </p:cNvPr>
          <p:cNvSpPr>
            <a:spLocks noGrp="1"/>
          </p:cNvSpPr>
          <p:nvPr>
            <p:ph type="title"/>
          </p:nvPr>
        </p:nvSpPr>
        <p:spPr>
          <a:xfrm>
            <a:off x="495299" y="365125"/>
            <a:ext cx="9601201" cy="1325563"/>
          </a:xfrm>
        </p:spPr>
        <p:txBody>
          <a:bodyPr/>
          <a:lstStyle/>
          <a:p>
            <a:r>
              <a:rPr lang="en-US" dirty="0">
                <a:solidFill>
                  <a:srgbClr val="002366"/>
                </a:solidFill>
              </a:rPr>
              <a:t>WHY THIS</a:t>
            </a:r>
            <a:r>
              <a:rPr lang="en-US" dirty="0">
                <a:solidFill>
                  <a:srgbClr val="DE8B53"/>
                </a:solidFill>
              </a:rPr>
              <a:t> WAS NOT </a:t>
            </a:r>
            <a:r>
              <a:rPr lang="en-US" dirty="0">
                <a:solidFill>
                  <a:srgbClr val="002366"/>
                </a:solidFill>
              </a:rPr>
              <a:t>A</a:t>
            </a:r>
            <a:r>
              <a:rPr lang="en-US" sz="4400" dirty="0">
                <a:solidFill>
                  <a:srgbClr val="002366"/>
                </a:solidFill>
              </a:rPr>
              <a:t> REFINISH TIME STUDY</a:t>
            </a:r>
            <a:endParaRPr lang="en-US" dirty="0">
              <a:solidFill>
                <a:srgbClr val="002366"/>
              </a:solidFill>
            </a:endParaRPr>
          </a:p>
        </p:txBody>
      </p:sp>
      <p:pic>
        <p:nvPicPr>
          <p:cNvPr id="9" name="Picture 8">
            <a:extLst>
              <a:ext uri="{FF2B5EF4-FFF2-40B4-BE49-F238E27FC236}">
                <a16:creationId xmlns:a16="http://schemas.microsoft.com/office/drawing/2014/main" id="{71390DF3-6221-3A28-306E-553E90B28C8F}"/>
              </a:ext>
            </a:extLst>
          </p:cNvPr>
          <p:cNvPicPr>
            <a:picLocks noChangeAspect="1"/>
          </p:cNvPicPr>
          <p:nvPr/>
        </p:nvPicPr>
        <p:blipFill>
          <a:blip r:embed="rId3"/>
          <a:stretch>
            <a:fillRect/>
          </a:stretch>
        </p:blipFill>
        <p:spPr>
          <a:xfrm>
            <a:off x="610802" y="1258432"/>
            <a:ext cx="4245427" cy="535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49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F57F19-0DD5-DD4C-DCF7-DA1B4D8AC257}"/>
              </a:ext>
            </a:extLst>
          </p:cNvPr>
          <p:cNvSpPr txBox="1"/>
          <p:nvPr/>
        </p:nvSpPr>
        <p:spPr>
          <a:xfrm>
            <a:off x="4649003" y="1571960"/>
            <a:ext cx="7411452" cy="4682116"/>
          </a:xfrm>
          <a:prstGeom prst="rect">
            <a:avLst/>
          </a:prstGeom>
          <a:noFill/>
        </p:spPr>
        <p:txBody>
          <a:bodyPr wrap="square">
            <a:spAutoFit/>
          </a:bodyPr>
          <a:lstStyle/>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19.1% - administrative tasks (review of job, vehicle and parts handling, gathering materials, booth operations, move and deliver vehicle)</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43.6% - prep (sanding, pre-cleaning, masking, cover car, protect from overspray)</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6.6% - mix (paint, one tint, primers, clear)</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8.6% - application (primer, color, clear)</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5.9% - flash (primer, color, clear)</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16.1% - final steps / cleanup</a:t>
            </a:r>
          </a:p>
        </p:txBody>
      </p:sp>
      <p:sp>
        <p:nvSpPr>
          <p:cNvPr id="5" name="Title 1">
            <a:extLst>
              <a:ext uri="{FF2B5EF4-FFF2-40B4-BE49-F238E27FC236}">
                <a16:creationId xmlns:a16="http://schemas.microsoft.com/office/drawing/2014/main" id="{2B63D006-8C3A-08B1-61F5-F5D898084FC1}"/>
              </a:ext>
            </a:extLst>
          </p:cNvPr>
          <p:cNvSpPr>
            <a:spLocks noGrp="1"/>
          </p:cNvSpPr>
          <p:nvPr>
            <p:ph type="title"/>
          </p:nvPr>
        </p:nvSpPr>
        <p:spPr>
          <a:xfrm>
            <a:off x="495299" y="365125"/>
            <a:ext cx="9601201" cy="1325563"/>
          </a:xfrm>
        </p:spPr>
        <p:txBody>
          <a:bodyPr/>
          <a:lstStyle/>
          <a:p>
            <a:r>
              <a:rPr lang="en-US" dirty="0">
                <a:solidFill>
                  <a:srgbClr val="002366"/>
                </a:solidFill>
              </a:rPr>
              <a:t>WHY THIS</a:t>
            </a:r>
            <a:r>
              <a:rPr lang="en-US" dirty="0">
                <a:solidFill>
                  <a:srgbClr val="DE8B53"/>
                </a:solidFill>
              </a:rPr>
              <a:t> WAS NOT </a:t>
            </a:r>
            <a:r>
              <a:rPr lang="en-US" dirty="0">
                <a:solidFill>
                  <a:srgbClr val="002366"/>
                </a:solidFill>
              </a:rPr>
              <a:t>A</a:t>
            </a:r>
            <a:r>
              <a:rPr lang="en-US" sz="4400" dirty="0">
                <a:solidFill>
                  <a:srgbClr val="002366"/>
                </a:solidFill>
              </a:rPr>
              <a:t> REFINISH TIME STUDY</a:t>
            </a:r>
            <a:endParaRPr lang="en-US" dirty="0">
              <a:solidFill>
                <a:srgbClr val="002366"/>
              </a:solidFill>
            </a:endParaRPr>
          </a:p>
        </p:txBody>
      </p:sp>
      <p:pic>
        <p:nvPicPr>
          <p:cNvPr id="9" name="Picture 8">
            <a:extLst>
              <a:ext uri="{FF2B5EF4-FFF2-40B4-BE49-F238E27FC236}">
                <a16:creationId xmlns:a16="http://schemas.microsoft.com/office/drawing/2014/main" id="{71390DF3-6221-3A28-306E-553E90B28C8F}"/>
              </a:ext>
            </a:extLst>
          </p:cNvPr>
          <p:cNvPicPr>
            <a:picLocks noChangeAspect="1"/>
          </p:cNvPicPr>
          <p:nvPr/>
        </p:nvPicPr>
        <p:blipFill>
          <a:blip r:embed="rId3"/>
          <a:stretch>
            <a:fillRect/>
          </a:stretch>
        </p:blipFill>
        <p:spPr>
          <a:xfrm>
            <a:off x="610802" y="1216598"/>
            <a:ext cx="4278618" cy="5392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8960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p:txBody>
          <a:bodyPr/>
          <a:lstStyle/>
          <a:p>
            <a:r>
              <a:rPr lang="en-US" sz="4400" dirty="0">
                <a:solidFill>
                  <a:srgbClr val="002366"/>
                </a:solidFill>
              </a:rPr>
              <a:t>Parts &amp; Materials Committee</a:t>
            </a:r>
            <a:endParaRPr lang="en-US" dirty="0">
              <a:solidFill>
                <a:srgbClr val="002366"/>
              </a:solidFill>
            </a:endParaRPr>
          </a:p>
        </p:txBody>
      </p:sp>
      <p:sp>
        <p:nvSpPr>
          <p:cNvPr id="3" name="Content Placeholder 2">
            <a:extLst>
              <a:ext uri="{FF2B5EF4-FFF2-40B4-BE49-F238E27FC236}">
                <a16:creationId xmlns:a16="http://schemas.microsoft.com/office/drawing/2014/main" id="{476D97B1-2C5B-3E00-33E9-6188931A41C3}"/>
              </a:ext>
            </a:extLst>
          </p:cNvPr>
          <p:cNvSpPr>
            <a:spLocks noGrp="1"/>
          </p:cNvSpPr>
          <p:nvPr>
            <p:ph idx="1"/>
          </p:nvPr>
        </p:nvSpPr>
        <p:spPr>
          <a:xfrm>
            <a:off x="485775" y="1511300"/>
            <a:ext cx="11220450" cy="4351338"/>
          </a:xfrm>
        </p:spPr>
        <p:txBody>
          <a:bodyPr numCol="3">
            <a:normAutofit fontScale="85000" lnSpcReduction="10000"/>
          </a:bodyPr>
          <a:lstStyle/>
          <a:p>
            <a:pPr>
              <a:lnSpc>
                <a:spcPct val="120000"/>
              </a:lnSpc>
            </a:pPr>
            <a:r>
              <a:rPr lang="en-US" sz="1900" b="1" dirty="0">
                <a:latin typeface="Lucida Sans" panose="020B0602030504020204" pitchFamily="34" charset="0"/>
              </a:rPr>
              <a:t>Barry Dorn, Dorn’s Body &amp; Paint </a:t>
            </a:r>
          </a:p>
          <a:p>
            <a:pPr>
              <a:lnSpc>
                <a:spcPct val="120000"/>
              </a:lnSpc>
            </a:pPr>
            <a:r>
              <a:rPr lang="en-US" sz="1900" b="1" dirty="0">
                <a:latin typeface="Lucida Sans" panose="020B0602030504020204" pitchFamily="34" charset="0"/>
              </a:rPr>
              <a:t>Benito Cid, Mercedes-Benz</a:t>
            </a:r>
          </a:p>
          <a:p>
            <a:pPr>
              <a:lnSpc>
                <a:spcPct val="120000"/>
              </a:lnSpc>
            </a:pPr>
            <a:r>
              <a:rPr lang="en-US" sz="1900" b="1" dirty="0">
                <a:latin typeface="Lucida Sans" panose="020B0602030504020204" pitchFamily="34" charset="0"/>
              </a:rPr>
              <a:t>Bradley Khodadadeh, Advantage Parts Solution</a:t>
            </a:r>
          </a:p>
          <a:p>
            <a:pPr>
              <a:lnSpc>
                <a:spcPct val="120000"/>
              </a:lnSpc>
            </a:pPr>
            <a:r>
              <a:rPr lang="en-US" sz="1900" b="1" dirty="0">
                <a:latin typeface="Lucida Sans" panose="020B0602030504020204" pitchFamily="34" charset="0"/>
              </a:rPr>
              <a:t>Braxton Ewing, BASF</a:t>
            </a:r>
          </a:p>
          <a:p>
            <a:pPr>
              <a:lnSpc>
                <a:spcPct val="120000"/>
              </a:lnSpc>
            </a:pPr>
            <a:r>
              <a:rPr lang="en-US" sz="1900" b="1" dirty="0">
                <a:latin typeface="Lucida Sans" panose="020B0602030504020204" pitchFamily="34" charset="0"/>
              </a:rPr>
              <a:t>Brian Tenley, Rydell Auto </a:t>
            </a:r>
          </a:p>
          <a:p>
            <a:pPr>
              <a:lnSpc>
                <a:spcPct val="120000"/>
              </a:lnSpc>
            </a:pPr>
            <a:r>
              <a:rPr lang="en-US" sz="1900" b="1" dirty="0">
                <a:latin typeface="Lucida Sans" panose="020B0602030504020204" pitchFamily="34" charset="0"/>
              </a:rPr>
              <a:t>Chris Sestito, Premiere Services</a:t>
            </a:r>
          </a:p>
          <a:p>
            <a:pPr>
              <a:lnSpc>
                <a:spcPct val="120000"/>
              </a:lnSpc>
            </a:pPr>
            <a:r>
              <a:rPr lang="en-US" sz="1900" b="1" dirty="0">
                <a:latin typeface="Lucida Sans" panose="020B0602030504020204" pitchFamily="34" charset="0"/>
              </a:rPr>
              <a:t>Dale Sailer, Empire Auto Parts	</a:t>
            </a:r>
          </a:p>
          <a:p>
            <a:pPr>
              <a:lnSpc>
                <a:spcPct val="120000"/>
              </a:lnSpc>
            </a:pPr>
            <a:r>
              <a:rPr lang="en-US" sz="1900" b="1" dirty="0">
                <a:latin typeface="Lucida Sans" panose="020B0602030504020204" pitchFamily="34" charset="0"/>
              </a:rPr>
              <a:t>Dan </a:t>
            </a:r>
            <a:r>
              <a:rPr lang="en-US" sz="1900" b="1" dirty="0" err="1">
                <a:latin typeface="Lucida Sans" panose="020B0602030504020204" pitchFamily="34" charset="0"/>
              </a:rPr>
              <a:t>Tessadri</a:t>
            </a:r>
            <a:r>
              <a:rPr lang="en-US" sz="1900" b="1" dirty="0">
                <a:latin typeface="Lucida Sans" panose="020B0602030504020204" pitchFamily="34" charset="0"/>
              </a:rPr>
              <a:t>, CSAA</a:t>
            </a:r>
          </a:p>
          <a:p>
            <a:pPr>
              <a:lnSpc>
                <a:spcPct val="120000"/>
              </a:lnSpc>
            </a:pPr>
            <a:r>
              <a:rPr lang="en-US" sz="1900" b="1" dirty="0">
                <a:latin typeface="Lucida Sans" panose="020B0602030504020204" pitchFamily="34" charset="0"/>
              </a:rPr>
              <a:t>Don Porter, URG</a:t>
            </a:r>
          </a:p>
          <a:p>
            <a:pPr>
              <a:lnSpc>
                <a:spcPct val="120000"/>
              </a:lnSpc>
            </a:pPr>
            <a:r>
              <a:rPr lang="en-US" sz="1900" b="1" dirty="0">
                <a:latin typeface="Lucida Sans" panose="020B0602030504020204" pitchFamily="34" charset="0"/>
              </a:rPr>
              <a:t>Greg McDowell, Mitchell </a:t>
            </a:r>
          </a:p>
          <a:p>
            <a:pPr>
              <a:lnSpc>
                <a:spcPct val="120000"/>
              </a:lnSpc>
            </a:pPr>
            <a:r>
              <a:rPr lang="en-US" sz="1900" b="1" dirty="0">
                <a:latin typeface="Lucida Sans" panose="020B0602030504020204" pitchFamily="34" charset="0"/>
              </a:rPr>
              <a:t>Greta Houlahan, Car-Part.com</a:t>
            </a:r>
          </a:p>
          <a:p>
            <a:pPr>
              <a:lnSpc>
                <a:spcPct val="120000"/>
              </a:lnSpc>
            </a:pPr>
            <a:r>
              <a:rPr lang="en-US" sz="1900" b="1" dirty="0">
                <a:latin typeface="Lucida Sans" panose="020B0602030504020204" pitchFamily="34" charset="0"/>
              </a:rPr>
              <a:t>Jason Scharton, 3M</a:t>
            </a:r>
          </a:p>
          <a:p>
            <a:pPr>
              <a:lnSpc>
                <a:spcPct val="120000"/>
              </a:lnSpc>
            </a:pPr>
            <a:r>
              <a:rPr lang="en-US" sz="1900" b="1" dirty="0">
                <a:latin typeface="Lucida Sans" panose="020B0602030504020204" pitchFamily="34" charset="0"/>
              </a:rPr>
              <a:t>Jay Tannenbaum, Headlight Depot</a:t>
            </a:r>
          </a:p>
          <a:p>
            <a:pPr>
              <a:lnSpc>
                <a:spcPct val="120000"/>
              </a:lnSpc>
            </a:pPr>
            <a:r>
              <a:rPr lang="en-US" sz="1900" b="1" dirty="0">
                <a:latin typeface="Lucida Sans" panose="020B0602030504020204" pitchFamily="34" charset="0"/>
              </a:rPr>
              <a:t>Jerry Gastineau, Mitchell </a:t>
            </a:r>
          </a:p>
          <a:p>
            <a:pPr>
              <a:lnSpc>
                <a:spcPct val="120000"/>
              </a:lnSpc>
            </a:pPr>
            <a:r>
              <a:rPr lang="en-US" sz="1900" b="1" dirty="0">
                <a:latin typeface="Lucida Sans" panose="020B0602030504020204" pitchFamily="34" charset="0"/>
              </a:rPr>
              <a:t>John Strong, Mitchell </a:t>
            </a:r>
          </a:p>
          <a:p>
            <a:pPr>
              <a:lnSpc>
                <a:spcPct val="120000"/>
              </a:lnSpc>
            </a:pPr>
            <a:r>
              <a:rPr lang="en-US" sz="1900" b="1" dirty="0">
                <a:latin typeface="Lucida Sans" panose="020B0602030504020204" pitchFamily="34" charset="0"/>
              </a:rPr>
              <a:t>Justin Clark, LKQ </a:t>
            </a:r>
          </a:p>
          <a:p>
            <a:pPr>
              <a:lnSpc>
                <a:spcPct val="120000"/>
              </a:lnSpc>
            </a:pPr>
            <a:r>
              <a:rPr lang="en-US" sz="1900" b="1" dirty="0">
                <a:latin typeface="Lucida Sans" panose="020B0602030504020204" pitchFamily="34" charset="0"/>
              </a:rPr>
              <a:t>Ken Weiss	</a:t>
            </a:r>
          </a:p>
          <a:p>
            <a:pPr>
              <a:lnSpc>
                <a:spcPct val="120000"/>
              </a:lnSpc>
            </a:pPr>
            <a:r>
              <a:rPr lang="en-US" sz="1900" b="1" dirty="0">
                <a:latin typeface="Lucida Sans" panose="020B0602030504020204" pitchFamily="34" charset="0"/>
              </a:rPr>
              <a:t>Mark Allen, Audi </a:t>
            </a:r>
          </a:p>
          <a:p>
            <a:pPr>
              <a:lnSpc>
                <a:spcPct val="120000"/>
              </a:lnSpc>
            </a:pPr>
            <a:r>
              <a:rPr lang="en-US" sz="1900" b="1" dirty="0">
                <a:latin typeface="Lucida Sans" panose="020B0602030504020204" pitchFamily="34" charset="0"/>
              </a:rPr>
              <a:t>Michael Lanza, Sherwin-Williams</a:t>
            </a:r>
          </a:p>
          <a:p>
            <a:pPr>
              <a:lnSpc>
                <a:spcPct val="120000"/>
              </a:lnSpc>
            </a:pPr>
            <a:r>
              <a:rPr lang="en-US" sz="1900" b="1" dirty="0">
                <a:latin typeface="Lucida Sans" panose="020B0602030504020204" pitchFamily="34" charset="0"/>
              </a:rPr>
              <a:t>Paul Barry, CIECA</a:t>
            </a:r>
          </a:p>
          <a:p>
            <a:pPr>
              <a:lnSpc>
                <a:spcPct val="120000"/>
              </a:lnSpc>
            </a:pPr>
            <a:r>
              <a:rPr lang="en-US" sz="1900" b="1" dirty="0">
                <a:latin typeface="Lucida Sans" panose="020B0602030504020204" pitchFamily="34" charset="0"/>
              </a:rPr>
              <a:t>Paul </a:t>
            </a:r>
            <a:r>
              <a:rPr lang="en-US" sz="1900" b="1" dirty="0" err="1">
                <a:latin typeface="Lucida Sans" panose="020B0602030504020204" pitchFamily="34" charset="0"/>
              </a:rPr>
              <a:t>Folino</a:t>
            </a:r>
            <a:r>
              <a:rPr lang="en-US" sz="1900" b="1" dirty="0">
                <a:latin typeface="Lucida Sans" panose="020B0602030504020204" pitchFamily="34" charset="0"/>
              </a:rPr>
              <a:t>, LKQ</a:t>
            </a:r>
          </a:p>
          <a:p>
            <a:pPr>
              <a:lnSpc>
                <a:spcPct val="120000"/>
              </a:lnSpc>
            </a:pPr>
            <a:r>
              <a:rPr lang="en-US" sz="1900" b="1" dirty="0">
                <a:latin typeface="Lucida Sans" panose="020B0602030504020204" pitchFamily="34" charset="0"/>
              </a:rPr>
              <a:t>Paul Sgro, Lee’s Garage</a:t>
            </a:r>
          </a:p>
          <a:p>
            <a:pPr>
              <a:lnSpc>
                <a:spcPct val="120000"/>
              </a:lnSpc>
            </a:pPr>
            <a:r>
              <a:rPr lang="en-US" sz="1900" b="1" dirty="0">
                <a:latin typeface="Lucida Sans" panose="020B0602030504020204" pitchFamily="34" charset="0"/>
              </a:rPr>
              <a:t>Rick Palmer, Computer Logic</a:t>
            </a:r>
          </a:p>
          <a:p>
            <a:pPr>
              <a:lnSpc>
                <a:spcPct val="120000"/>
              </a:lnSpc>
            </a:pPr>
            <a:r>
              <a:rPr lang="en-US" sz="1900" b="1" dirty="0">
                <a:latin typeface="Lucida Sans" panose="020B0602030504020204" pitchFamily="34" charset="0"/>
              </a:rPr>
              <a:t>Rod Sproule, Manitoba Public Ins. </a:t>
            </a:r>
          </a:p>
          <a:p>
            <a:pPr>
              <a:lnSpc>
                <a:spcPct val="120000"/>
              </a:lnSpc>
            </a:pPr>
            <a:r>
              <a:rPr lang="en-US" sz="1900" b="1" dirty="0">
                <a:latin typeface="Lucida Sans" panose="020B0602030504020204" pitchFamily="34" charset="0"/>
              </a:rPr>
              <a:t>Ryan Mandell, Mitchell </a:t>
            </a:r>
          </a:p>
          <a:p>
            <a:pPr>
              <a:lnSpc>
                <a:spcPct val="120000"/>
              </a:lnSpc>
            </a:pPr>
            <a:r>
              <a:rPr lang="en-US" sz="1900" b="1" dirty="0">
                <a:latin typeface="Lucida Sans" panose="020B0602030504020204" pitchFamily="34" charset="0"/>
              </a:rPr>
              <a:t>Sandy Blalock, ARA</a:t>
            </a:r>
          </a:p>
          <a:p>
            <a:pPr>
              <a:lnSpc>
                <a:spcPct val="120000"/>
              </a:lnSpc>
            </a:pPr>
            <a:r>
              <a:rPr lang="en-US" sz="1900" b="1" dirty="0">
                <a:latin typeface="Lucida Sans" panose="020B0602030504020204" pitchFamily="34" charset="0"/>
              </a:rPr>
              <a:t>Stacy Bartnik, Intertek </a:t>
            </a:r>
          </a:p>
          <a:p>
            <a:pPr>
              <a:lnSpc>
                <a:spcPct val="120000"/>
              </a:lnSpc>
            </a:pPr>
            <a:r>
              <a:rPr lang="en-US" sz="1900" b="1" dirty="0">
                <a:latin typeface="Lucida Sans" panose="020B0602030504020204" pitchFamily="34" charset="0"/>
              </a:rPr>
              <a:t>Tim Ronak, AkzoNobel</a:t>
            </a:r>
          </a:p>
          <a:p>
            <a:pPr>
              <a:lnSpc>
                <a:spcPct val="120000"/>
              </a:lnSpc>
            </a:pPr>
            <a:r>
              <a:rPr lang="en-US" sz="1900" b="1" dirty="0">
                <a:latin typeface="Lucida Sans" panose="020B0602030504020204" pitchFamily="34" charset="0"/>
              </a:rPr>
              <a:t>Virginia Whalen, ARA</a:t>
            </a:r>
          </a:p>
          <a:p>
            <a:endParaRPr lang="en-US" dirty="0"/>
          </a:p>
        </p:txBody>
      </p:sp>
    </p:spTree>
    <p:extLst>
      <p:ext uri="{BB962C8B-B14F-4D97-AF65-F5344CB8AC3E}">
        <p14:creationId xmlns:p14="http://schemas.microsoft.com/office/powerpoint/2010/main" val="2232478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9D0C8-2ED1-895D-FC54-B4D8EAB69789}"/>
              </a:ext>
            </a:extLst>
          </p:cNvPr>
          <p:cNvSpPr txBox="1"/>
          <p:nvPr/>
        </p:nvSpPr>
        <p:spPr>
          <a:xfrm>
            <a:off x="0" y="1690688"/>
            <a:ext cx="11570329" cy="3834704"/>
          </a:xfrm>
          <a:prstGeom prst="rect">
            <a:avLst/>
          </a:prstGeom>
          <a:noFill/>
        </p:spPr>
        <p:txBody>
          <a:bodyPr wrap="square">
            <a:spAutoFit/>
          </a:bodyPr>
          <a:lstStyle/>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did not study the entire process, or the full list of included items</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did not track administrative steps (ex: review of job, vehicle and parts handling, gathering materials, booth operations, move and deliver vehicle)</a:t>
            </a:r>
          </a:p>
          <a:p>
            <a:pPr marL="7429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did not have a vehicle, so we started with an assumption that color validation had already been completed (collecting color code, color tint, let down cards, validation steps, etc.)</a:t>
            </a:r>
          </a:p>
          <a:p>
            <a:pPr marL="1200150" marR="0" lvl="1"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30505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Tx/>
              <a:buNone/>
              <a:tabLst>
                <a:tab pos="2305050" algn="l"/>
              </a:tabLst>
              <a:defRPr/>
            </a:pPr>
            <a:endPar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710FB368-779B-68BD-0E86-188FFD52ABE0}"/>
              </a:ext>
            </a:extLst>
          </p:cNvPr>
          <p:cNvSpPr>
            <a:spLocks noGrp="1"/>
          </p:cNvSpPr>
          <p:nvPr>
            <p:ph type="title"/>
          </p:nvPr>
        </p:nvSpPr>
        <p:spPr>
          <a:xfrm>
            <a:off x="495299" y="365125"/>
            <a:ext cx="9601201" cy="1325563"/>
          </a:xfrm>
        </p:spPr>
        <p:txBody>
          <a:bodyPr/>
          <a:lstStyle/>
          <a:p>
            <a:r>
              <a:rPr lang="en-US" dirty="0">
                <a:solidFill>
                  <a:srgbClr val="002366"/>
                </a:solidFill>
              </a:rPr>
              <a:t>WHY THIS</a:t>
            </a:r>
            <a:r>
              <a:rPr lang="en-US" dirty="0">
                <a:solidFill>
                  <a:srgbClr val="DE8B53"/>
                </a:solidFill>
              </a:rPr>
              <a:t> WAS NOT </a:t>
            </a:r>
            <a:r>
              <a:rPr lang="en-US" dirty="0">
                <a:solidFill>
                  <a:srgbClr val="002366"/>
                </a:solidFill>
              </a:rPr>
              <a:t>A</a:t>
            </a:r>
            <a:r>
              <a:rPr lang="en-US" sz="4400" dirty="0">
                <a:solidFill>
                  <a:srgbClr val="002366"/>
                </a:solidFill>
              </a:rPr>
              <a:t> REFINISH TIME STUDY</a:t>
            </a:r>
            <a:endParaRPr lang="en-US" dirty="0">
              <a:solidFill>
                <a:srgbClr val="002366"/>
              </a:solidFill>
            </a:endParaRPr>
          </a:p>
        </p:txBody>
      </p:sp>
    </p:spTree>
    <p:extLst>
      <p:ext uri="{BB962C8B-B14F-4D97-AF65-F5344CB8AC3E}">
        <p14:creationId xmlns:p14="http://schemas.microsoft.com/office/powerpoint/2010/main" val="357130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9D0C8-2ED1-895D-FC54-B4D8EAB69789}"/>
              </a:ext>
            </a:extLst>
          </p:cNvPr>
          <p:cNvSpPr txBox="1"/>
          <p:nvPr/>
        </p:nvSpPr>
        <p:spPr>
          <a:xfrm>
            <a:off x="0" y="1690688"/>
            <a:ext cx="11570329" cy="736355"/>
          </a:xfrm>
          <a:prstGeom prst="rect">
            <a:avLst/>
          </a:prstGeom>
          <a:noFill/>
        </p:spPr>
        <p:txBody>
          <a:bodyPr wrap="square">
            <a:spAutoFit/>
          </a:bodyPr>
          <a:lstStyle/>
          <a:p>
            <a:pPr marL="742950" indent="-285750">
              <a:lnSpc>
                <a:spcPct val="107000"/>
              </a:lnSpc>
              <a:buFont typeface="Arial" panose="020B0604020202020204" pitchFamily="34" charset="0"/>
              <a:buChar char="•"/>
              <a:tabLst>
                <a:tab pos="230505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compared the percentage </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of time to perform a blend for color match on an adjacent panel to the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full refinish to the exterior of a “new and undamaged” OEM part, </a:t>
            </a:r>
            <a:endPar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710FB368-779B-68BD-0E86-188FFD52ABE0}"/>
              </a:ext>
            </a:extLst>
          </p:cNvPr>
          <p:cNvSpPr>
            <a:spLocks noGrp="1"/>
          </p:cNvSpPr>
          <p:nvPr>
            <p:ph type="title"/>
          </p:nvPr>
        </p:nvSpPr>
        <p:spPr>
          <a:xfrm>
            <a:off x="495299" y="365125"/>
            <a:ext cx="9601201" cy="1325563"/>
          </a:xfrm>
        </p:spPr>
        <p:txBody>
          <a:bodyPr/>
          <a:lstStyle/>
          <a:p>
            <a:r>
              <a:rPr lang="en-US" dirty="0">
                <a:solidFill>
                  <a:srgbClr val="002366"/>
                </a:solidFill>
              </a:rPr>
              <a:t>WHAT WE</a:t>
            </a:r>
            <a:r>
              <a:rPr lang="en-US" dirty="0">
                <a:solidFill>
                  <a:srgbClr val="DE8B53"/>
                </a:solidFill>
              </a:rPr>
              <a:t> DID </a:t>
            </a:r>
            <a:r>
              <a:rPr lang="en-US" dirty="0">
                <a:solidFill>
                  <a:srgbClr val="002366"/>
                </a:solidFill>
              </a:rPr>
              <a:t>DO IN THE COMPARISON</a:t>
            </a:r>
          </a:p>
        </p:txBody>
      </p:sp>
    </p:spTree>
    <p:extLst>
      <p:ext uri="{BB962C8B-B14F-4D97-AF65-F5344CB8AC3E}">
        <p14:creationId xmlns:p14="http://schemas.microsoft.com/office/powerpoint/2010/main" val="402368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22F997-8BAE-58E9-984D-C98479C5258D}"/>
              </a:ext>
            </a:extLst>
          </p:cNvPr>
          <p:cNvSpPr txBox="1">
            <a:spLocks/>
          </p:cNvSpPr>
          <p:nvPr/>
        </p:nvSpPr>
        <p:spPr>
          <a:xfrm>
            <a:off x="495299" y="365125"/>
            <a:ext cx="96012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366"/>
                </a:solidFill>
                <a:effectLst/>
                <a:uLnTx/>
                <a:uFillTx/>
                <a:latin typeface="Anton"/>
                <a:ea typeface="+mj-ea"/>
                <a:cs typeface="+mj-cs"/>
              </a:rPr>
              <a:t>WHAT WE</a:t>
            </a:r>
            <a:r>
              <a:rPr kumimoji="0" lang="en-US" sz="4400" b="0" i="0" u="none" strike="noStrike" kern="1200" cap="none" spc="0" normalizeH="0" baseline="0" noProof="0" dirty="0">
                <a:ln>
                  <a:noFill/>
                </a:ln>
                <a:solidFill>
                  <a:srgbClr val="DE8B53"/>
                </a:solidFill>
                <a:effectLst/>
                <a:uLnTx/>
                <a:uFillTx/>
                <a:latin typeface="Anton"/>
                <a:ea typeface="+mj-ea"/>
                <a:cs typeface="+mj-cs"/>
              </a:rPr>
              <a:t> DID </a:t>
            </a:r>
            <a:r>
              <a:rPr kumimoji="0" lang="en-US" sz="4400" b="0" i="0" u="none" strike="noStrike" kern="1200" cap="none" spc="0" normalizeH="0" baseline="0" noProof="0" dirty="0">
                <a:ln>
                  <a:noFill/>
                </a:ln>
                <a:solidFill>
                  <a:srgbClr val="002366"/>
                </a:solidFill>
                <a:effectLst/>
                <a:uLnTx/>
                <a:uFillTx/>
                <a:latin typeface="Anton"/>
                <a:ea typeface="+mj-ea"/>
                <a:cs typeface="+mj-cs"/>
              </a:rPr>
              <a:t>DO IN THE COMPARISON</a:t>
            </a:r>
          </a:p>
        </p:txBody>
      </p:sp>
      <p:graphicFrame>
        <p:nvGraphicFramePr>
          <p:cNvPr id="9" name="Table 8">
            <a:extLst>
              <a:ext uri="{FF2B5EF4-FFF2-40B4-BE49-F238E27FC236}">
                <a16:creationId xmlns:a16="http://schemas.microsoft.com/office/drawing/2014/main" id="{44C75D04-F82B-4A4D-20F2-0B92A5B600E7}"/>
              </a:ext>
            </a:extLst>
          </p:cNvPr>
          <p:cNvGraphicFramePr>
            <a:graphicFrameLocks noGrp="1"/>
          </p:cNvGraphicFramePr>
          <p:nvPr>
            <p:extLst>
              <p:ext uri="{D42A27DB-BD31-4B8C-83A1-F6EECF244321}">
                <p14:modId xmlns:p14="http://schemas.microsoft.com/office/powerpoint/2010/main" val="555716917"/>
              </p:ext>
            </p:extLst>
          </p:nvPr>
        </p:nvGraphicFramePr>
        <p:xfrm>
          <a:off x="606725" y="1333499"/>
          <a:ext cx="4669609" cy="4264106"/>
        </p:xfrm>
        <a:graphic>
          <a:graphicData uri="http://schemas.openxmlformats.org/drawingml/2006/table">
            <a:tbl>
              <a:tblPr/>
              <a:tblGrid>
                <a:gridCol w="3681501">
                  <a:extLst>
                    <a:ext uri="{9D8B030D-6E8A-4147-A177-3AD203B41FA5}">
                      <a16:colId xmlns:a16="http://schemas.microsoft.com/office/drawing/2014/main" val="3867207223"/>
                    </a:ext>
                  </a:extLst>
                </a:gridCol>
                <a:gridCol w="988108">
                  <a:extLst>
                    <a:ext uri="{9D8B030D-6E8A-4147-A177-3AD203B41FA5}">
                      <a16:colId xmlns:a16="http://schemas.microsoft.com/office/drawing/2014/main" val="1937983045"/>
                    </a:ext>
                  </a:extLst>
                </a:gridCol>
              </a:tblGrid>
              <a:tr h="193823">
                <a:tc>
                  <a:txBody>
                    <a:bodyPr/>
                    <a:lstStyle/>
                    <a:p>
                      <a:pPr algn="ctr" fontAlgn="b"/>
                      <a:r>
                        <a:rPr lang="en-US" sz="1100" b="1" i="1" u="none" strike="noStrike">
                          <a:solidFill>
                            <a:srgbClr val="000000"/>
                          </a:solidFill>
                          <a:effectLst/>
                          <a:latin typeface="Calibri" panose="020F0502020204030204" pitchFamily="34" charset="0"/>
                        </a:rPr>
                        <a:t>Hood, Full Refinish, New Part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1"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910644"/>
                  </a:ext>
                </a:extLst>
              </a:tr>
              <a:tr h="193823">
                <a:tc>
                  <a:txBody>
                    <a:bodyPr/>
                    <a:lstStyle/>
                    <a:p>
                      <a:pPr algn="l" fontAlgn="ctr"/>
                      <a:r>
                        <a:rPr lang="en-US" sz="1100" b="0" i="0" u="none" strike="noStrike">
                          <a:solidFill>
                            <a:srgbClr val="000000"/>
                          </a:solidFill>
                          <a:effectLst/>
                          <a:latin typeface="Calibri" panose="020F0502020204030204" pitchFamily="34" charset="0"/>
                        </a:rPr>
                        <a:t>Verify Color</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3449143770"/>
                  </a:ext>
                </a:extLst>
              </a:tr>
              <a:tr h="193823">
                <a:tc>
                  <a:txBody>
                    <a:bodyPr/>
                    <a:lstStyle/>
                    <a:p>
                      <a:pPr algn="l" fontAlgn="ctr"/>
                      <a:r>
                        <a:rPr lang="en-US" sz="1100" b="0" i="0" u="none" strike="noStrike">
                          <a:solidFill>
                            <a:srgbClr val="000000"/>
                          </a:solidFill>
                          <a:effectLst/>
                          <a:latin typeface="Calibri" panose="020F0502020204030204" pitchFamily="34" charset="0"/>
                        </a:rPr>
                        <a:t>Create Spray-out/ Let Down Panel</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4273558553"/>
                  </a:ext>
                </a:extLst>
              </a:tr>
              <a:tr h="193823">
                <a:tc>
                  <a:txBody>
                    <a:bodyPr/>
                    <a:lstStyle/>
                    <a:p>
                      <a:pPr algn="l" fontAlgn="ctr"/>
                      <a:r>
                        <a:rPr lang="en-US" sz="1100" b="0" i="0" u="none" strike="noStrike">
                          <a:solidFill>
                            <a:srgbClr val="000000"/>
                          </a:solidFill>
                          <a:effectLst/>
                          <a:latin typeface="Calibri" panose="020F0502020204030204" pitchFamily="34" charset="0"/>
                        </a:rPr>
                        <a:t>Mix Basecoat</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61310938"/>
                  </a:ext>
                </a:extLst>
              </a:tr>
              <a:tr h="193823">
                <a:tc>
                  <a:txBody>
                    <a:bodyPr/>
                    <a:lstStyle/>
                    <a:p>
                      <a:pPr algn="l" fontAlgn="ctr"/>
                      <a:r>
                        <a:rPr lang="en-US" sz="1100" b="0" i="0" u="none" strike="noStrike">
                          <a:solidFill>
                            <a:srgbClr val="000000"/>
                          </a:solidFill>
                          <a:effectLst/>
                          <a:latin typeface="Calibri" panose="020F0502020204030204" pitchFamily="34" charset="0"/>
                        </a:rPr>
                        <a:t>Clean w/ wax &amp; grease</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2091121"/>
                  </a:ext>
                </a:extLst>
              </a:tr>
              <a:tr h="193823">
                <a:tc>
                  <a:txBody>
                    <a:bodyPr/>
                    <a:lstStyle/>
                    <a:p>
                      <a:pPr algn="l" fontAlgn="ctr"/>
                      <a:r>
                        <a:rPr lang="en-US" sz="1100" b="0" i="0" u="none" strike="noStrike">
                          <a:solidFill>
                            <a:srgbClr val="000000"/>
                          </a:solidFill>
                          <a:effectLst/>
                          <a:latin typeface="Calibri" panose="020F0502020204030204" pitchFamily="34" charset="0"/>
                        </a:rPr>
                        <a:t>Sand w/ 600 grade Defect removal</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67424198"/>
                  </a:ext>
                </a:extLst>
              </a:tr>
              <a:tr h="193823">
                <a:tc>
                  <a:txBody>
                    <a:bodyPr/>
                    <a:lstStyle/>
                    <a:p>
                      <a:pPr algn="l" fontAlgn="ctr"/>
                      <a:r>
                        <a:rPr lang="en-US" sz="1100" b="0" i="0" u="none" strike="noStrike">
                          <a:solidFill>
                            <a:srgbClr val="000000"/>
                          </a:solidFill>
                          <a:effectLst/>
                          <a:latin typeface="Calibri" panose="020F0502020204030204" pitchFamily="34" charset="0"/>
                        </a:rPr>
                        <a:t>Clean w/ Waterborne pre-cleaner</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5170785"/>
                  </a:ext>
                </a:extLst>
              </a:tr>
              <a:tr h="193823">
                <a:tc>
                  <a:txBody>
                    <a:bodyPr/>
                    <a:lstStyle/>
                    <a:p>
                      <a:pPr algn="l" fontAlgn="ctr"/>
                      <a:r>
                        <a:rPr lang="en-US" sz="1100" b="0" i="0" u="none" strike="noStrike">
                          <a:solidFill>
                            <a:srgbClr val="000000"/>
                          </a:solidFill>
                          <a:effectLst/>
                          <a:latin typeface="Calibri" panose="020F0502020204030204" pitchFamily="34" charset="0"/>
                        </a:rPr>
                        <a:t>Blow and tack panels</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5585974"/>
                  </a:ext>
                </a:extLst>
              </a:tr>
              <a:tr h="193823">
                <a:tc>
                  <a:txBody>
                    <a:bodyPr/>
                    <a:lstStyle/>
                    <a:p>
                      <a:pPr algn="l" fontAlgn="ctr"/>
                      <a:r>
                        <a:rPr lang="en-US" sz="1100" b="0" i="0" u="none" strike="noStrike">
                          <a:solidFill>
                            <a:srgbClr val="000000"/>
                          </a:solidFill>
                          <a:effectLst/>
                          <a:latin typeface="Calibri" panose="020F0502020204030204" pitchFamily="34" charset="0"/>
                        </a:rPr>
                        <a:t>Mix and reduce Sealer</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60017"/>
                  </a:ext>
                </a:extLst>
              </a:tr>
              <a:tr h="193823">
                <a:tc>
                  <a:txBody>
                    <a:bodyPr/>
                    <a:lstStyle/>
                    <a:p>
                      <a:pPr algn="l" fontAlgn="ctr"/>
                      <a:r>
                        <a:rPr lang="en-US" sz="1100" b="0" i="0" u="none" strike="noStrike">
                          <a:solidFill>
                            <a:srgbClr val="000000"/>
                          </a:solidFill>
                          <a:effectLst/>
                          <a:latin typeface="Calibri" panose="020F0502020204030204" pitchFamily="34" charset="0"/>
                        </a:rPr>
                        <a:t>Apply Sealer</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4927950"/>
                  </a:ext>
                </a:extLst>
              </a:tr>
              <a:tr h="193823">
                <a:tc>
                  <a:txBody>
                    <a:bodyPr/>
                    <a:lstStyle/>
                    <a:p>
                      <a:pPr algn="l" fontAlgn="ctr"/>
                      <a:r>
                        <a:rPr lang="en-US" sz="1100" b="0" i="0" u="none" strike="noStrike">
                          <a:solidFill>
                            <a:srgbClr val="000000"/>
                          </a:solidFill>
                          <a:effectLst/>
                          <a:latin typeface="Calibri" panose="020F0502020204030204" pitchFamily="34" charset="0"/>
                        </a:rPr>
                        <a:t>Clean spray gun</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717209"/>
                  </a:ext>
                </a:extLst>
              </a:tr>
              <a:tr h="193823">
                <a:tc>
                  <a:txBody>
                    <a:bodyPr/>
                    <a:lstStyle/>
                    <a:p>
                      <a:pPr algn="l" fontAlgn="ctr"/>
                      <a:r>
                        <a:rPr lang="en-US" sz="1100" b="0" i="0" u="none" strike="noStrike">
                          <a:solidFill>
                            <a:srgbClr val="000000"/>
                          </a:solidFill>
                          <a:effectLst/>
                          <a:latin typeface="Calibri" panose="020F0502020204030204" pitchFamily="34" charset="0"/>
                        </a:rPr>
                        <a:t>Reduce Basecoat</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2328597"/>
                  </a:ext>
                </a:extLst>
              </a:tr>
              <a:tr h="193823">
                <a:tc>
                  <a:txBody>
                    <a:bodyPr/>
                    <a:lstStyle/>
                    <a:p>
                      <a:pPr algn="l" fontAlgn="ctr"/>
                      <a:r>
                        <a:rPr lang="en-US" sz="1100" b="0" i="0" u="none" strike="noStrike">
                          <a:solidFill>
                            <a:srgbClr val="000000"/>
                          </a:solidFill>
                          <a:effectLst/>
                          <a:latin typeface="Calibri" panose="020F0502020204030204" pitchFamily="34" charset="0"/>
                        </a:rPr>
                        <a:t>Apply 1st coat of base</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2127883"/>
                  </a:ext>
                </a:extLst>
              </a:tr>
              <a:tr h="193823">
                <a:tc>
                  <a:txBody>
                    <a:bodyPr/>
                    <a:lstStyle/>
                    <a:p>
                      <a:pPr algn="l" fontAlgn="ctr"/>
                      <a:r>
                        <a:rPr lang="en-US" sz="1100" b="0" i="0" u="none" strike="noStrike">
                          <a:solidFill>
                            <a:srgbClr val="000000"/>
                          </a:solidFill>
                          <a:effectLst/>
                          <a:latin typeface="Calibri" panose="020F0502020204030204" pitchFamily="34" charset="0"/>
                        </a:rPr>
                        <a:t>Apply 2nd coat of base (Control coat)</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737657"/>
                  </a:ext>
                </a:extLst>
              </a:tr>
              <a:tr h="193823">
                <a:tc>
                  <a:txBody>
                    <a:bodyPr/>
                    <a:lstStyle/>
                    <a:p>
                      <a:pPr algn="l" fontAlgn="ctr"/>
                      <a:r>
                        <a:rPr lang="en-US" sz="1100" b="0" i="0" u="none" strike="noStrike">
                          <a:solidFill>
                            <a:srgbClr val="000000"/>
                          </a:solidFill>
                          <a:effectLst/>
                          <a:latin typeface="Calibri" panose="020F0502020204030204" pitchFamily="34" charset="0"/>
                        </a:rPr>
                        <a:t>Flash Panel</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496200"/>
                  </a:ext>
                </a:extLst>
              </a:tr>
              <a:tr h="193823">
                <a:tc>
                  <a:txBody>
                    <a:bodyPr/>
                    <a:lstStyle/>
                    <a:p>
                      <a:pPr algn="l" fontAlgn="ctr"/>
                      <a:r>
                        <a:rPr lang="en-US" sz="1100" b="0" i="0" u="none" strike="noStrike">
                          <a:solidFill>
                            <a:srgbClr val="000000"/>
                          </a:solidFill>
                          <a:effectLst/>
                          <a:latin typeface="Calibri" panose="020F0502020204030204" pitchFamily="34" charset="0"/>
                        </a:rPr>
                        <a:t>Check for perceived hiding/ Blend</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4762929"/>
                  </a:ext>
                </a:extLst>
              </a:tr>
              <a:tr h="193823">
                <a:tc>
                  <a:txBody>
                    <a:bodyPr/>
                    <a:lstStyle/>
                    <a:p>
                      <a:pPr algn="l" fontAlgn="ctr"/>
                      <a:r>
                        <a:rPr lang="en-US" sz="1100" b="0" i="0" u="none" strike="noStrike">
                          <a:solidFill>
                            <a:srgbClr val="000000"/>
                          </a:solidFill>
                          <a:effectLst/>
                          <a:latin typeface="Calibri" panose="020F0502020204030204" pitchFamily="34" charset="0"/>
                        </a:rPr>
                        <a:t>Clean spray gun</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34330"/>
                  </a:ext>
                </a:extLst>
              </a:tr>
              <a:tr h="193823">
                <a:tc>
                  <a:txBody>
                    <a:bodyPr/>
                    <a:lstStyle/>
                    <a:p>
                      <a:pPr algn="l" fontAlgn="ctr"/>
                      <a:r>
                        <a:rPr lang="en-US" sz="1100" b="0" i="0" u="none" strike="noStrike">
                          <a:solidFill>
                            <a:srgbClr val="000000"/>
                          </a:solidFill>
                          <a:effectLst/>
                          <a:latin typeface="Calibri" panose="020F0502020204030204" pitchFamily="34" charset="0"/>
                        </a:rPr>
                        <a:t>Mix Clear Coat</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045062"/>
                  </a:ext>
                </a:extLst>
              </a:tr>
              <a:tr h="193823">
                <a:tc>
                  <a:txBody>
                    <a:bodyPr/>
                    <a:lstStyle/>
                    <a:p>
                      <a:pPr algn="l" fontAlgn="ctr"/>
                      <a:r>
                        <a:rPr lang="en-US" sz="1100" b="0" i="0" u="none" strike="noStrike">
                          <a:solidFill>
                            <a:srgbClr val="000000"/>
                          </a:solidFill>
                          <a:effectLst/>
                          <a:latin typeface="Calibri" panose="020F0502020204030204" pitchFamily="34" charset="0"/>
                        </a:rPr>
                        <a:t>Tack Panel</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6354749"/>
                  </a:ext>
                </a:extLst>
              </a:tr>
              <a:tr h="193823">
                <a:tc>
                  <a:txBody>
                    <a:bodyPr/>
                    <a:lstStyle/>
                    <a:p>
                      <a:pPr algn="l" fontAlgn="ctr"/>
                      <a:r>
                        <a:rPr lang="en-US" sz="1100" b="0" i="0" u="none" strike="noStrike">
                          <a:solidFill>
                            <a:srgbClr val="000000"/>
                          </a:solidFill>
                          <a:effectLst/>
                          <a:latin typeface="Calibri" panose="020F0502020204030204" pitchFamily="34" charset="0"/>
                        </a:rPr>
                        <a:t>Apply 1.5 coats of Clear</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528629"/>
                  </a:ext>
                </a:extLst>
              </a:tr>
              <a:tr h="193823">
                <a:tc>
                  <a:txBody>
                    <a:bodyPr/>
                    <a:lstStyle/>
                    <a:p>
                      <a:pPr algn="l" fontAlgn="ctr"/>
                      <a:r>
                        <a:rPr lang="en-US" sz="1100" b="0" i="0" u="none" strike="noStrike">
                          <a:solidFill>
                            <a:srgbClr val="000000"/>
                          </a:solidFill>
                          <a:effectLst/>
                          <a:latin typeface="Calibri" panose="020F0502020204030204" pitchFamily="34" charset="0"/>
                        </a:rPr>
                        <a:t>Clean spray gun</a:t>
                      </a:r>
                    </a:p>
                  </a:txBody>
                  <a:tcPr marL="4286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096035"/>
                  </a:ext>
                </a:extLst>
              </a:tr>
              <a:tr h="193823">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56726120"/>
                  </a:ext>
                </a:extLst>
              </a:tr>
            </a:tbl>
          </a:graphicData>
        </a:graphic>
      </p:graphicFrame>
      <p:graphicFrame>
        <p:nvGraphicFramePr>
          <p:cNvPr id="10" name="Table 9">
            <a:extLst>
              <a:ext uri="{FF2B5EF4-FFF2-40B4-BE49-F238E27FC236}">
                <a16:creationId xmlns:a16="http://schemas.microsoft.com/office/drawing/2014/main" id="{8D54A2E5-3E56-1A7F-3352-5A2D463EF9DC}"/>
              </a:ext>
            </a:extLst>
          </p:cNvPr>
          <p:cNvGraphicFramePr>
            <a:graphicFrameLocks noGrp="1"/>
          </p:cNvGraphicFramePr>
          <p:nvPr>
            <p:extLst>
              <p:ext uri="{D42A27DB-BD31-4B8C-83A1-F6EECF244321}">
                <p14:modId xmlns:p14="http://schemas.microsoft.com/office/powerpoint/2010/main" val="4131773284"/>
              </p:ext>
            </p:extLst>
          </p:nvPr>
        </p:nvGraphicFramePr>
        <p:xfrm>
          <a:off x="5659395" y="1333498"/>
          <a:ext cx="4213653" cy="5067296"/>
        </p:xfrm>
        <a:graphic>
          <a:graphicData uri="http://schemas.openxmlformats.org/drawingml/2006/table">
            <a:tbl>
              <a:tblPr/>
              <a:tblGrid>
                <a:gridCol w="3322027">
                  <a:extLst>
                    <a:ext uri="{9D8B030D-6E8A-4147-A177-3AD203B41FA5}">
                      <a16:colId xmlns:a16="http://schemas.microsoft.com/office/drawing/2014/main" val="2430545889"/>
                    </a:ext>
                  </a:extLst>
                </a:gridCol>
                <a:gridCol w="891626">
                  <a:extLst>
                    <a:ext uri="{9D8B030D-6E8A-4147-A177-3AD203B41FA5}">
                      <a16:colId xmlns:a16="http://schemas.microsoft.com/office/drawing/2014/main" val="3348439610"/>
                    </a:ext>
                  </a:extLst>
                </a:gridCol>
              </a:tblGrid>
              <a:tr h="194896">
                <a:tc>
                  <a:txBody>
                    <a:bodyPr/>
                    <a:lstStyle/>
                    <a:p>
                      <a:pPr algn="ctr" fontAlgn="b"/>
                      <a:r>
                        <a:rPr lang="en-US" sz="1000" b="1" i="1" u="none" strike="noStrike">
                          <a:solidFill>
                            <a:srgbClr val="000000"/>
                          </a:solidFill>
                          <a:effectLst/>
                          <a:latin typeface="Calibri" panose="020F0502020204030204" pitchFamily="34" charset="0"/>
                        </a:rPr>
                        <a:t>Hood, Blend</a:t>
                      </a:r>
                    </a:p>
                  </a:txBody>
                  <a:tcPr marL="8368" marR="8368" marT="83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1" i="1" u="none" strike="noStrike" dirty="0">
                        <a:solidFill>
                          <a:srgbClr val="000000"/>
                        </a:solidFill>
                        <a:effectLst/>
                        <a:latin typeface="Calibri" panose="020F0502020204030204" pitchFamily="34" charset="0"/>
                      </a:endParaRPr>
                    </a:p>
                  </a:txBody>
                  <a:tcPr marL="8368" marR="8368" marT="8368"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7435499"/>
                  </a:ext>
                </a:extLst>
              </a:tr>
              <a:tr h="194896">
                <a:tc>
                  <a:txBody>
                    <a:bodyPr/>
                    <a:lstStyle/>
                    <a:p>
                      <a:pPr algn="l" fontAlgn="ctr"/>
                      <a:r>
                        <a:rPr lang="en-US" sz="1000" b="0" i="0" u="none" strike="noStrike">
                          <a:solidFill>
                            <a:srgbClr val="000000"/>
                          </a:solidFill>
                          <a:effectLst/>
                          <a:latin typeface="Calibri" panose="020F0502020204030204" pitchFamily="34" charset="0"/>
                        </a:rPr>
                        <a:t>Verify Color</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3198644667"/>
                  </a:ext>
                </a:extLst>
              </a:tr>
              <a:tr h="194896">
                <a:tc>
                  <a:txBody>
                    <a:bodyPr/>
                    <a:lstStyle/>
                    <a:p>
                      <a:pPr algn="l" fontAlgn="ctr"/>
                      <a:r>
                        <a:rPr lang="en-US" sz="1000" b="0" i="0" u="none" strike="noStrike" dirty="0">
                          <a:solidFill>
                            <a:srgbClr val="000000"/>
                          </a:solidFill>
                          <a:effectLst/>
                          <a:latin typeface="Calibri" panose="020F0502020204030204" pitchFamily="34" charset="0"/>
                        </a:rPr>
                        <a:t>Create Spray-out/ Let Down Panel</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2009840455"/>
                  </a:ext>
                </a:extLst>
              </a:tr>
              <a:tr h="194896">
                <a:tc>
                  <a:txBody>
                    <a:bodyPr/>
                    <a:lstStyle/>
                    <a:p>
                      <a:pPr algn="l" fontAlgn="ctr"/>
                      <a:r>
                        <a:rPr lang="en-US" sz="1000" b="0" i="0" u="none" strike="noStrike">
                          <a:solidFill>
                            <a:srgbClr val="000000"/>
                          </a:solidFill>
                          <a:effectLst/>
                          <a:latin typeface="Calibri" panose="020F0502020204030204" pitchFamily="34" charset="0"/>
                        </a:rPr>
                        <a:t>Mix Basecoat</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1000" b="1" i="0" u="none" strike="noStrike">
                          <a:solidFill>
                            <a:srgbClr val="000000"/>
                          </a:solidFill>
                          <a:effectLst/>
                          <a:latin typeface="Calibri" panose="020F0502020204030204" pitchFamily="34" charset="0"/>
                        </a:rPr>
                        <a:t> </a:t>
                      </a: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2681142403"/>
                  </a:ext>
                </a:extLst>
              </a:tr>
              <a:tr h="194896">
                <a:tc>
                  <a:txBody>
                    <a:bodyPr/>
                    <a:lstStyle/>
                    <a:p>
                      <a:pPr algn="l" fontAlgn="ctr"/>
                      <a:r>
                        <a:rPr lang="en-US" sz="1000" b="0" i="0" u="none" strike="noStrike">
                          <a:solidFill>
                            <a:srgbClr val="000000"/>
                          </a:solidFill>
                          <a:effectLst/>
                          <a:latin typeface="Calibri" panose="020F0502020204030204" pitchFamily="34" charset="0"/>
                        </a:rPr>
                        <a:t>Clean w/ soap &amp; water</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870867"/>
                  </a:ext>
                </a:extLst>
              </a:tr>
              <a:tr h="194896">
                <a:tc>
                  <a:txBody>
                    <a:bodyPr/>
                    <a:lstStyle/>
                    <a:p>
                      <a:pPr algn="l" fontAlgn="ctr"/>
                      <a:r>
                        <a:rPr lang="en-US" sz="1000" b="0" i="0" u="none" strike="noStrike">
                          <a:solidFill>
                            <a:srgbClr val="000000"/>
                          </a:solidFill>
                          <a:effectLst/>
                          <a:latin typeface="Calibri" panose="020F0502020204030204" pitchFamily="34" charset="0"/>
                        </a:rPr>
                        <a:t>Clean w/ wax &amp; grease</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28648"/>
                  </a:ext>
                </a:extLst>
              </a:tr>
              <a:tr h="194896">
                <a:tc>
                  <a:txBody>
                    <a:bodyPr/>
                    <a:lstStyle/>
                    <a:p>
                      <a:pPr algn="l" fontAlgn="ctr"/>
                      <a:r>
                        <a:rPr lang="en-US" sz="1000" b="0" i="0" u="none" strike="noStrike">
                          <a:solidFill>
                            <a:srgbClr val="000000"/>
                          </a:solidFill>
                          <a:effectLst/>
                          <a:latin typeface="Calibri" panose="020F0502020204030204" pitchFamily="34" charset="0"/>
                        </a:rPr>
                        <a:t>Sand blend panel w/ 1000 grade scuff pad</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2129643"/>
                  </a:ext>
                </a:extLst>
              </a:tr>
              <a:tr h="194896">
                <a:tc>
                  <a:txBody>
                    <a:bodyPr/>
                    <a:lstStyle/>
                    <a:p>
                      <a:pPr algn="l" fontAlgn="ctr"/>
                      <a:r>
                        <a:rPr lang="en-US" sz="1000" b="0" i="0" u="none" strike="noStrike">
                          <a:solidFill>
                            <a:srgbClr val="000000"/>
                          </a:solidFill>
                          <a:effectLst/>
                          <a:latin typeface="Calibri" panose="020F0502020204030204" pitchFamily="34" charset="0"/>
                        </a:rPr>
                        <a:t>Sand blend panel w/ 1000 grade DA</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138242"/>
                  </a:ext>
                </a:extLst>
              </a:tr>
              <a:tr h="194896">
                <a:tc>
                  <a:txBody>
                    <a:bodyPr/>
                    <a:lstStyle/>
                    <a:p>
                      <a:pPr algn="l" fontAlgn="ctr"/>
                      <a:r>
                        <a:rPr lang="en-US" sz="1000" b="0" i="0" u="none" strike="noStrike">
                          <a:solidFill>
                            <a:srgbClr val="000000"/>
                          </a:solidFill>
                          <a:effectLst/>
                          <a:latin typeface="Calibri" panose="020F0502020204030204" pitchFamily="34" charset="0"/>
                        </a:rPr>
                        <a:t>Mask for Paint</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71525"/>
                  </a:ext>
                </a:extLst>
              </a:tr>
              <a:tr h="194896">
                <a:tc>
                  <a:txBody>
                    <a:bodyPr/>
                    <a:lstStyle/>
                    <a:p>
                      <a:pPr algn="l" fontAlgn="ctr"/>
                      <a:r>
                        <a:rPr lang="en-US" sz="1000" b="0" i="0" u="none" strike="noStrike">
                          <a:solidFill>
                            <a:srgbClr val="000000"/>
                          </a:solidFill>
                          <a:effectLst/>
                          <a:latin typeface="Calibri" panose="020F0502020204030204" pitchFamily="34" charset="0"/>
                        </a:rPr>
                        <a:t>Clean w/ Waterborne pre-cleaner</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360366"/>
                  </a:ext>
                </a:extLst>
              </a:tr>
              <a:tr h="194896">
                <a:tc>
                  <a:txBody>
                    <a:bodyPr/>
                    <a:lstStyle/>
                    <a:p>
                      <a:pPr algn="l" fontAlgn="ctr"/>
                      <a:r>
                        <a:rPr lang="en-US" sz="1000" b="0" i="0" u="none" strike="noStrike">
                          <a:solidFill>
                            <a:srgbClr val="000000"/>
                          </a:solidFill>
                          <a:effectLst/>
                          <a:latin typeface="Calibri" panose="020F0502020204030204" pitchFamily="34" charset="0"/>
                        </a:rPr>
                        <a:t>Blow and tack panels</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52968"/>
                  </a:ext>
                </a:extLst>
              </a:tr>
              <a:tr h="194896">
                <a:tc>
                  <a:txBody>
                    <a:bodyPr/>
                    <a:lstStyle/>
                    <a:p>
                      <a:pPr algn="l" fontAlgn="ctr"/>
                      <a:r>
                        <a:rPr lang="en-US" sz="1000" b="0" i="0" u="none" strike="noStrike">
                          <a:solidFill>
                            <a:srgbClr val="000000"/>
                          </a:solidFill>
                          <a:effectLst/>
                          <a:latin typeface="Calibri" panose="020F0502020204030204" pitchFamily="34" charset="0"/>
                        </a:rPr>
                        <a:t>Mix / Reduce Wet Bed</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189790"/>
                  </a:ext>
                </a:extLst>
              </a:tr>
              <a:tr h="194896">
                <a:tc>
                  <a:txBody>
                    <a:bodyPr/>
                    <a:lstStyle/>
                    <a:p>
                      <a:pPr algn="l" fontAlgn="ctr"/>
                      <a:r>
                        <a:rPr lang="en-US" sz="1000" b="0" i="0" u="none" strike="noStrike">
                          <a:solidFill>
                            <a:srgbClr val="000000"/>
                          </a:solidFill>
                          <a:effectLst/>
                          <a:latin typeface="Calibri" panose="020F0502020204030204" pitchFamily="34" charset="0"/>
                        </a:rPr>
                        <a:t>Reduce Basecoat</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045672"/>
                  </a:ext>
                </a:extLst>
              </a:tr>
              <a:tr h="194896">
                <a:tc>
                  <a:txBody>
                    <a:bodyPr/>
                    <a:lstStyle/>
                    <a:p>
                      <a:pPr algn="l" fontAlgn="ctr"/>
                      <a:r>
                        <a:rPr lang="en-US" sz="1000" b="0" i="0" u="none" strike="noStrike">
                          <a:solidFill>
                            <a:srgbClr val="000000"/>
                          </a:solidFill>
                          <a:effectLst/>
                          <a:latin typeface="Calibri" panose="020F0502020204030204" pitchFamily="34" charset="0"/>
                        </a:rPr>
                        <a:t>Apply Wet Bed</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192744"/>
                  </a:ext>
                </a:extLst>
              </a:tr>
              <a:tr h="194896">
                <a:tc>
                  <a:txBody>
                    <a:bodyPr/>
                    <a:lstStyle/>
                    <a:p>
                      <a:pPr algn="l" fontAlgn="ctr"/>
                      <a:r>
                        <a:rPr lang="en-US" sz="1000" b="0" i="0" u="none" strike="noStrike">
                          <a:solidFill>
                            <a:srgbClr val="000000"/>
                          </a:solidFill>
                          <a:effectLst/>
                          <a:latin typeface="Calibri" panose="020F0502020204030204" pitchFamily="34" charset="0"/>
                        </a:rPr>
                        <a:t>Apply 1st coat of base</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241905"/>
                  </a:ext>
                </a:extLst>
              </a:tr>
              <a:tr h="194896">
                <a:tc>
                  <a:txBody>
                    <a:bodyPr/>
                    <a:lstStyle/>
                    <a:p>
                      <a:pPr algn="l" fontAlgn="ctr"/>
                      <a:r>
                        <a:rPr lang="en-US" sz="1000" b="0" i="0" u="none" strike="noStrike" dirty="0">
                          <a:solidFill>
                            <a:srgbClr val="000000"/>
                          </a:solidFill>
                          <a:effectLst/>
                          <a:latin typeface="Calibri" panose="020F0502020204030204" pitchFamily="34" charset="0"/>
                        </a:rPr>
                        <a:t>Apply 2nd coat of base (Control coat)</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734200"/>
                  </a:ext>
                </a:extLst>
              </a:tr>
              <a:tr h="194896">
                <a:tc>
                  <a:txBody>
                    <a:bodyPr/>
                    <a:lstStyle/>
                    <a:p>
                      <a:pPr algn="l" fontAlgn="ctr"/>
                      <a:r>
                        <a:rPr lang="en-US" sz="1000" b="0" i="0" u="none" strike="noStrike">
                          <a:solidFill>
                            <a:srgbClr val="000000"/>
                          </a:solidFill>
                          <a:effectLst/>
                          <a:latin typeface="Calibri" panose="020F0502020204030204" pitchFamily="34" charset="0"/>
                        </a:rPr>
                        <a:t>Flash Panel</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544109"/>
                  </a:ext>
                </a:extLst>
              </a:tr>
              <a:tr h="194896">
                <a:tc>
                  <a:txBody>
                    <a:bodyPr/>
                    <a:lstStyle/>
                    <a:p>
                      <a:pPr algn="l" fontAlgn="ctr"/>
                      <a:r>
                        <a:rPr lang="en-US" sz="1000" b="0" i="0" u="none" strike="noStrike">
                          <a:solidFill>
                            <a:srgbClr val="000000"/>
                          </a:solidFill>
                          <a:effectLst/>
                          <a:latin typeface="Calibri" panose="020F0502020204030204" pitchFamily="34" charset="0"/>
                        </a:rPr>
                        <a:t>Check for perceived hiding/ Blend</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087851"/>
                  </a:ext>
                </a:extLst>
              </a:tr>
              <a:tr h="194896">
                <a:tc>
                  <a:txBody>
                    <a:bodyPr/>
                    <a:lstStyle/>
                    <a:p>
                      <a:pPr algn="l" fontAlgn="ctr"/>
                      <a:r>
                        <a:rPr lang="en-US" sz="1000" b="0" i="0" u="none" strike="noStrike">
                          <a:solidFill>
                            <a:srgbClr val="000000"/>
                          </a:solidFill>
                          <a:effectLst/>
                          <a:latin typeface="Calibri" panose="020F0502020204030204" pitchFamily="34" charset="0"/>
                        </a:rPr>
                        <a:t>Clean Blender spray gun</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6318865"/>
                  </a:ext>
                </a:extLst>
              </a:tr>
              <a:tr h="194896">
                <a:tc>
                  <a:txBody>
                    <a:bodyPr/>
                    <a:lstStyle/>
                    <a:p>
                      <a:pPr algn="l" fontAlgn="ctr"/>
                      <a:r>
                        <a:rPr lang="en-US" sz="1000" b="0" i="0" u="none" strike="noStrike">
                          <a:solidFill>
                            <a:srgbClr val="000000"/>
                          </a:solidFill>
                          <a:effectLst/>
                          <a:latin typeface="Calibri" panose="020F0502020204030204" pitchFamily="34" charset="0"/>
                        </a:rPr>
                        <a:t>Clean spray gun</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738015"/>
                  </a:ext>
                </a:extLst>
              </a:tr>
              <a:tr h="194896">
                <a:tc>
                  <a:txBody>
                    <a:bodyPr/>
                    <a:lstStyle/>
                    <a:p>
                      <a:pPr algn="l" fontAlgn="ctr"/>
                      <a:r>
                        <a:rPr lang="en-US" sz="1000" b="0" i="0" u="none" strike="noStrike">
                          <a:solidFill>
                            <a:srgbClr val="000000"/>
                          </a:solidFill>
                          <a:effectLst/>
                          <a:latin typeface="Calibri" panose="020F0502020204030204" pitchFamily="34" charset="0"/>
                        </a:rPr>
                        <a:t>Mix Clear Coat</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1713524"/>
                  </a:ext>
                </a:extLst>
              </a:tr>
              <a:tr h="194896">
                <a:tc>
                  <a:txBody>
                    <a:bodyPr/>
                    <a:lstStyle/>
                    <a:p>
                      <a:pPr algn="l" fontAlgn="ctr"/>
                      <a:r>
                        <a:rPr lang="en-US" sz="1000" b="0" i="0" u="none" strike="noStrike">
                          <a:solidFill>
                            <a:srgbClr val="000000"/>
                          </a:solidFill>
                          <a:effectLst/>
                          <a:latin typeface="Calibri" panose="020F0502020204030204" pitchFamily="34" charset="0"/>
                        </a:rPr>
                        <a:t>Tack Panel</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957966"/>
                  </a:ext>
                </a:extLst>
              </a:tr>
              <a:tr h="194896">
                <a:tc>
                  <a:txBody>
                    <a:bodyPr/>
                    <a:lstStyle/>
                    <a:p>
                      <a:pPr algn="l" fontAlgn="ctr"/>
                      <a:r>
                        <a:rPr lang="en-US" sz="1000" b="0" i="0" u="none" strike="noStrike">
                          <a:solidFill>
                            <a:srgbClr val="000000"/>
                          </a:solidFill>
                          <a:effectLst/>
                          <a:latin typeface="Calibri" panose="020F0502020204030204" pitchFamily="34" charset="0"/>
                        </a:rPr>
                        <a:t>Apply 1.5 coats of Clear</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354465"/>
                  </a:ext>
                </a:extLst>
              </a:tr>
              <a:tr h="194896">
                <a:tc>
                  <a:txBody>
                    <a:bodyPr/>
                    <a:lstStyle/>
                    <a:p>
                      <a:pPr algn="l" fontAlgn="ctr"/>
                      <a:r>
                        <a:rPr lang="en-US" sz="1000" b="0" i="0" u="none" strike="noStrike" dirty="0">
                          <a:solidFill>
                            <a:srgbClr val="000000"/>
                          </a:solidFill>
                          <a:effectLst/>
                          <a:latin typeface="Calibri" panose="020F0502020204030204" pitchFamily="34" charset="0"/>
                        </a:rPr>
                        <a:t>Clean spray gun</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915292"/>
                  </a:ext>
                </a:extLst>
              </a:tr>
              <a:tr h="194896">
                <a:tc>
                  <a:txBody>
                    <a:bodyPr/>
                    <a:lstStyle/>
                    <a:p>
                      <a:pPr algn="l" fontAlgn="ctr"/>
                      <a:r>
                        <a:rPr lang="en-US" sz="1000" b="0" i="0" u="none" strike="noStrike" dirty="0">
                          <a:solidFill>
                            <a:srgbClr val="000000"/>
                          </a:solidFill>
                          <a:effectLst/>
                          <a:latin typeface="Calibri" panose="020F0502020204030204" pitchFamily="34" charset="0"/>
                        </a:rPr>
                        <a:t>Remove Masking</a:t>
                      </a:r>
                    </a:p>
                  </a:txBody>
                  <a:tcPr marL="376558" marR="8368" marT="8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8368" marR="8368" marT="8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18270"/>
                  </a:ext>
                </a:extLst>
              </a:tr>
              <a:tr h="194896">
                <a:tc>
                  <a:txBody>
                    <a:bodyPr/>
                    <a:lstStyle/>
                    <a:p>
                      <a:pPr algn="r" fontAlgn="b"/>
                      <a:endParaRPr lang="en-US" sz="1000" b="0" i="0" u="none" strike="noStrike" dirty="0">
                        <a:solidFill>
                          <a:srgbClr val="000000"/>
                        </a:solidFill>
                        <a:effectLst/>
                        <a:latin typeface="Calibri" panose="020F0502020204030204" pitchFamily="34" charset="0"/>
                      </a:endParaRPr>
                    </a:p>
                  </a:txBody>
                  <a:tcPr marL="8368" marR="8368" marT="836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000" b="1" i="0" u="none" strike="noStrike" dirty="0">
                        <a:solidFill>
                          <a:srgbClr val="000000"/>
                        </a:solidFill>
                        <a:effectLst/>
                        <a:latin typeface="Calibri" panose="020F0502020204030204" pitchFamily="34" charset="0"/>
                      </a:endParaRPr>
                    </a:p>
                  </a:txBody>
                  <a:tcPr marL="8368" marR="8368" marT="836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97802254"/>
                  </a:ext>
                </a:extLst>
              </a:tr>
            </a:tbl>
          </a:graphicData>
        </a:graphic>
      </p:graphicFrame>
    </p:spTree>
    <p:extLst>
      <p:ext uri="{BB962C8B-B14F-4D97-AF65-F5344CB8AC3E}">
        <p14:creationId xmlns:p14="http://schemas.microsoft.com/office/powerpoint/2010/main" val="337593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sz="4400" dirty="0">
                <a:solidFill>
                  <a:srgbClr val="002366"/>
                </a:solidFill>
              </a:rPr>
              <a:t>RESULTS – SOLID – OXFORD WHITE YZ/Z1 </a:t>
            </a:r>
            <a:endParaRPr lang="en-US" dirty="0">
              <a:solidFill>
                <a:srgbClr val="002366"/>
              </a:solidFill>
            </a:endParaRPr>
          </a:p>
        </p:txBody>
      </p:sp>
      <p:graphicFrame>
        <p:nvGraphicFramePr>
          <p:cNvPr id="9" name="Chart 8">
            <a:extLst>
              <a:ext uri="{FF2B5EF4-FFF2-40B4-BE49-F238E27FC236}">
                <a16:creationId xmlns:a16="http://schemas.microsoft.com/office/drawing/2014/main" id="{38CABFC5-6F11-9E03-15E9-554F118DEDE3}"/>
              </a:ext>
            </a:extLst>
          </p:cNvPr>
          <p:cNvGraphicFramePr/>
          <p:nvPr/>
        </p:nvGraphicFramePr>
        <p:xfrm>
          <a:off x="647700" y="1514475"/>
          <a:ext cx="10201275" cy="4978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FEE1C97-D72B-A667-F1A3-383C7DC7B760}"/>
              </a:ext>
            </a:extLst>
          </p:cNvPr>
          <p:cNvSpPr txBox="1"/>
          <p:nvPr/>
        </p:nvSpPr>
        <p:spPr>
          <a:xfrm>
            <a:off x="6198670" y="1690688"/>
            <a:ext cx="4498824" cy="1815882"/>
          </a:xfrm>
          <a:prstGeom prst="rect">
            <a:avLst/>
          </a:prstGeom>
          <a:solidFill>
            <a:srgbClr val="0023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8B53"/>
                </a:solidFill>
                <a:effectLst/>
                <a:uLnTx/>
                <a:uFillTx/>
                <a:latin typeface="Lucida Sans"/>
                <a:ea typeface="+mn-ea"/>
                <a:cs typeface="+mn-cs"/>
              </a:rPr>
              <a:t>The average Blend on the solid white, was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Sans"/>
                <a:ea typeface="+mn-ea"/>
                <a:cs typeface="+mn-cs"/>
              </a:rPr>
              <a:t>129.61 %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8B53"/>
                </a:solidFill>
                <a:effectLst/>
                <a:uLnTx/>
                <a:uFillTx/>
                <a:latin typeface="Lucida Sans"/>
                <a:ea typeface="+mn-ea"/>
                <a:cs typeface="+mn-cs"/>
              </a:rPr>
              <a:t>of Full Refinish</a:t>
            </a:r>
          </a:p>
        </p:txBody>
      </p:sp>
      <p:pic>
        <p:nvPicPr>
          <p:cNvPr id="5" name="Picture 4" descr="Qr code&#10;&#10;Description automatically generated">
            <a:extLst>
              <a:ext uri="{FF2B5EF4-FFF2-40B4-BE49-F238E27FC236}">
                <a16:creationId xmlns:a16="http://schemas.microsoft.com/office/drawing/2014/main" id="{AA122C33-3034-8ADA-6D70-DA4929893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950" y="4176178"/>
            <a:ext cx="1629199" cy="1629199"/>
          </a:xfrm>
          <a:prstGeom prst="rect">
            <a:avLst/>
          </a:prstGeom>
        </p:spPr>
      </p:pic>
    </p:spTree>
    <p:extLst>
      <p:ext uri="{BB962C8B-B14F-4D97-AF65-F5344CB8AC3E}">
        <p14:creationId xmlns:p14="http://schemas.microsoft.com/office/powerpoint/2010/main" val="354852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sz="4400" dirty="0">
                <a:solidFill>
                  <a:srgbClr val="002366"/>
                </a:solidFill>
              </a:rPr>
              <a:t>RESULTS – METALLIC – INGOT SILVER METALLIC, UX</a:t>
            </a:r>
            <a:endParaRPr lang="en-US" dirty="0">
              <a:solidFill>
                <a:srgbClr val="002366"/>
              </a:solidFill>
            </a:endParaRPr>
          </a:p>
        </p:txBody>
      </p:sp>
      <p:graphicFrame>
        <p:nvGraphicFramePr>
          <p:cNvPr id="9" name="Chart 8">
            <a:extLst>
              <a:ext uri="{FF2B5EF4-FFF2-40B4-BE49-F238E27FC236}">
                <a16:creationId xmlns:a16="http://schemas.microsoft.com/office/drawing/2014/main" id="{38CABFC5-6F11-9E03-15E9-554F118DEDE3}"/>
              </a:ext>
            </a:extLst>
          </p:cNvPr>
          <p:cNvGraphicFramePr/>
          <p:nvPr/>
        </p:nvGraphicFramePr>
        <p:xfrm>
          <a:off x="647700" y="1514475"/>
          <a:ext cx="10201275" cy="4978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74D2D65-D638-5483-B824-DF156D4EA972}"/>
              </a:ext>
            </a:extLst>
          </p:cNvPr>
          <p:cNvSpPr txBox="1"/>
          <p:nvPr/>
        </p:nvSpPr>
        <p:spPr>
          <a:xfrm>
            <a:off x="6198670" y="1690688"/>
            <a:ext cx="4498824" cy="1815882"/>
          </a:xfrm>
          <a:prstGeom prst="rect">
            <a:avLst/>
          </a:prstGeom>
          <a:solidFill>
            <a:srgbClr val="0023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8B53"/>
                </a:solidFill>
                <a:effectLst/>
                <a:uLnTx/>
                <a:uFillTx/>
                <a:latin typeface="Lucida Sans"/>
                <a:ea typeface="+mn-ea"/>
                <a:cs typeface="+mn-cs"/>
              </a:rPr>
              <a:t>The average Blend on the metallic silver, was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Sans"/>
                <a:ea typeface="+mn-ea"/>
                <a:cs typeface="+mn-cs"/>
              </a:rPr>
              <a:t>142.69 %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8B53"/>
                </a:solidFill>
                <a:effectLst/>
                <a:uLnTx/>
                <a:uFillTx/>
                <a:latin typeface="Lucida Sans"/>
                <a:ea typeface="+mn-ea"/>
                <a:cs typeface="+mn-cs"/>
              </a:rPr>
              <a:t>of Full Refinish</a:t>
            </a:r>
          </a:p>
        </p:txBody>
      </p:sp>
      <p:pic>
        <p:nvPicPr>
          <p:cNvPr id="5" name="Picture 4" descr="Qr code&#10;&#10;Description automatically generated">
            <a:extLst>
              <a:ext uri="{FF2B5EF4-FFF2-40B4-BE49-F238E27FC236}">
                <a16:creationId xmlns:a16="http://schemas.microsoft.com/office/drawing/2014/main" id="{C6791A67-E7C1-11C3-2F71-9E5F56996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950" y="4176178"/>
            <a:ext cx="1629199" cy="1629199"/>
          </a:xfrm>
          <a:prstGeom prst="rect">
            <a:avLst/>
          </a:prstGeom>
        </p:spPr>
      </p:pic>
    </p:spTree>
    <p:extLst>
      <p:ext uri="{BB962C8B-B14F-4D97-AF65-F5344CB8AC3E}">
        <p14:creationId xmlns:p14="http://schemas.microsoft.com/office/powerpoint/2010/main" val="10056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sz="4400" dirty="0">
                <a:solidFill>
                  <a:srgbClr val="002366"/>
                </a:solidFill>
              </a:rPr>
              <a:t>RESULTS – 3-STAGE – WHITE PLATINUM TRI-COAT, UG</a:t>
            </a:r>
            <a:endParaRPr lang="en-US" dirty="0">
              <a:solidFill>
                <a:srgbClr val="002366"/>
              </a:solidFill>
            </a:endParaRPr>
          </a:p>
        </p:txBody>
      </p:sp>
      <p:graphicFrame>
        <p:nvGraphicFramePr>
          <p:cNvPr id="9" name="Chart 8">
            <a:extLst>
              <a:ext uri="{FF2B5EF4-FFF2-40B4-BE49-F238E27FC236}">
                <a16:creationId xmlns:a16="http://schemas.microsoft.com/office/drawing/2014/main" id="{38CABFC5-6F11-9E03-15E9-554F118DEDE3}"/>
              </a:ext>
            </a:extLst>
          </p:cNvPr>
          <p:cNvGraphicFramePr/>
          <p:nvPr/>
        </p:nvGraphicFramePr>
        <p:xfrm>
          <a:off x="647700" y="1514475"/>
          <a:ext cx="10201275" cy="4978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F4A6AF4-C01A-051F-5532-F2EA49F99BB9}"/>
              </a:ext>
            </a:extLst>
          </p:cNvPr>
          <p:cNvSpPr txBox="1"/>
          <p:nvPr/>
        </p:nvSpPr>
        <p:spPr>
          <a:xfrm>
            <a:off x="6198670" y="1690688"/>
            <a:ext cx="4498824" cy="1815882"/>
          </a:xfrm>
          <a:prstGeom prst="rect">
            <a:avLst/>
          </a:prstGeom>
          <a:solidFill>
            <a:srgbClr val="0023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8B53"/>
                </a:solidFill>
                <a:effectLst/>
                <a:uLnTx/>
                <a:uFillTx/>
                <a:latin typeface="Lucida Sans"/>
                <a:ea typeface="+mn-ea"/>
                <a:cs typeface="+mn-cs"/>
              </a:rPr>
              <a:t>The average Blend on the white tri-coat, was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Sans"/>
                <a:ea typeface="+mn-ea"/>
                <a:cs typeface="+mn-cs"/>
              </a:rPr>
              <a:t>124.60 %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8B53"/>
                </a:solidFill>
                <a:effectLst/>
                <a:uLnTx/>
                <a:uFillTx/>
                <a:latin typeface="Lucida Sans"/>
                <a:ea typeface="+mn-ea"/>
                <a:cs typeface="+mn-cs"/>
              </a:rPr>
              <a:t>of Full Refinish</a:t>
            </a:r>
          </a:p>
        </p:txBody>
      </p:sp>
      <p:pic>
        <p:nvPicPr>
          <p:cNvPr id="4" name="Picture 3" descr="Qr code&#10;&#10;Description automatically generated">
            <a:extLst>
              <a:ext uri="{FF2B5EF4-FFF2-40B4-BE49-F238E27FC236}">
                <a16:creationId xmlns:a16="http://schemas.microsoft.com/office/drawing/2014/main" id="{C6BAD404-CCE8-C58C-0625-18FAE0C61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950" y="4176178"/>
            <a:ext cx="1629199" cy="1629199"/>
          </a:xfrm>
          <a:prstGeom prst="rect">
            <a:avLst/>
          </a:prstGeom>
        </p:spPr>
      </p:pic>
    </p:spTree>
    <p:extLst>
      <p:ext uri="{BB962C8B-B14F-4D97-AF65-F5344CB8AC3E}">
        <p14:creationId xmlns:p14="http://schemas.microsoft.com/office/powerpoint/2010/main" val="210862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sz="4400" dirty="0">
                <a:solidFill>
                  <a:srgbClr val="002366"/>
                </a:solidFill>
              </a:rPr>
              <a:t>RESULTS – OVERALL AVERAGE </a:t>
            </a:r>
            <a:endParaRPr lang="en-US" dirty="0">
              <a:solidFill>
                <a:srgbClr val="002366"/>
              </a:solidFill>
            </a:endParaRPr>
          </a:p>
        </p:txBody>
      </p:sp>
      <p:graphicFrame>
        <p:nvGraphicFramePr>
          <p:cNvPr id="9" name="Chart 8">
            <a:extLst>
              <a:ext uri="{FF2B5EF4-FFF2-40B4-BE49-F238E27FC236}">
                <a16:creationId xmlns:a16="http://schemas.microsoft.com/office/drawing/2014/main" id="{38CABFC5-6F11-9E03-15E9-554F118DEDE3}"/>
              </a:ext>
            </a:extLst>
          </p:cNvPr>
          <p:cNvGraphicFramePr/>
          <p:nvPr/>
        </p:nvGraphicFramePr>
        <p:xfrm>
          <a:off x="647700" y="1514475"/>
          <a:ext cx="10201275" cy="4978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8012690-6211-DABB-CEF2-ECBE3103C685}"/>
              </a:ext>
            </a:extLst>
          </p:cNvPr>
          <p:cNvSpPr txBox="1"/>
          <p:nvPr/>
        </p:nvSpPr>
        <p:spPr>
          <a:xfrm>
            <a:off x="5953126" y="1639709"/>
            <a:ext cx="4772024" cy="1815882"/>
          </a:xfrm>
          <a:prstGeom prst="rect">
            <a:avLst/>
          </a:prstGeom>
          <a:solidFill>
            <a:srgbClr val="0023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8B53"/>
                </a:solidFill>
                <a:effectLst/>
                <a:uLnTx/>
                <a:uFillTx/>
                <a:latin typeface="Lucida Sans"/>
                <a:ea typeface="+mn-ea"/>
                <a:cs typeface="+mn-cs"/>
              </a:rPr>
              <a:t>When averaged overall, Blending was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Sans"/>
                <a:ea typeface="+mn-ea"/>
                <a:cs typeface="+mn-cs"/>
              </a:rPr>
              <a:t>131.59 %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8B53"/>
                </a:solidFill>
                <a:effectLst/>
                <a:uLnTx/>
                <a:uFillTx/>
                <a:latin typeface="Lucida Sans"/>
                <a:ea typeface="+mn-ea"/>
                <a:cs typeface="+mn-cs"/>
              </a:rPr>
              <a:t>of Full Refinish</a:t>
            </a:r>
          </a:p>
        </p:txBody>
      </p:sp>
      <p:sp>
        <p:nvSpPr>
          <p:cNvPr id="4" name="TextBox 3">
            <a:extLst>
              <a:ext uri="{FF2B5EF4-FFF2-40B4-BE49-F238E27FC236}">
                <a16:creationId xmlns:a16="http://schemas.microsoft.com/office/drawing/2014/main" id="{5A01BFE4-D516-3B5A-CE85-76FFD603664F}"/>
              </a:ext>
            </a:extLst>
          </p:cNvPr>
          <p:cNvSpPr txBox="1"/>
          <p:nvPr/>
        </p:nvSpPr>
        <p:spPr>
          <a:xfrm>
            <a:off x="5953126" y="3580825"/>
            <a:ext cx="4772024" cy="523220"/>
          </a:xfrm>
          <a:prstGeom prst="rect">
            <a:avLst/>
          </a:prstGeom>
          <a:solidFill>
            <a:srgbClr val="DE8B53"/>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366"/>
                </a:solidFill>
                <a:effectLst/>
                <a:uLnTx/>
                <a:uFillTx/>
                <a:latin typeface="Lucida Sans"/>
                <a:ea typeface="+mn-ea"/>
                <a:cs typeface="+mn-cs"/>
              </a:rPr>
              <a:t>6%</a:t>
            </a:r>
          </a:p>
        </p:txBody>
      </p:sp>
      <p:pic>
        <p:nvPicPr>
          <p:cNvPr id="5" name="Picture 4" descr="Qr code&#10;&#10;Description automatically generated">
            <a:extLst>
              <a:ext uri="{FF2B5EF4-FFF2-40B4-BE49-F238E27FC236}">
                <a16:creationId xmlns:a16="http://schemas.microsoft.com/office/drawing/2014/main" id="{7F17421C-2EA6-68A4-6ED6-ABF4F6309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950" y="4176178"/>
            <a:ext cx="1629199" cy="1629199"/>
          </a:xfrm>
          <a:prstGeom prst="rect">
            <a:avLst/>
          </a:prstGeom>
        </p:spPr>
      </p:pic>
    </p:spTree>
    <p:extLst>
      <p:ext uri="{BB962C8B-B14F-4D97-AF65-F5344CB8AC3E}">
        <p14:creationId xmlns:p14="http://schemas.microsoft.com/office/powerpoint/2010/main" val="2749772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IMPLICATIONS</a:t>
            </a:r>
          </a:p>
        </p:txBody>
      </p:sp>
      <p:pic>
        <p:nvPicPr>
          <p:cNvPr id="5" name="Picture 4" descr="Qr code&#10;&#10;Description automatically generated">
            <a:extLst>
              <a:ext uri="{FF2B5EF4-FFF2-40B4-BE49-F238E27FC236}">
                <a16:creationId xmlns:a16="http://schemas.microsoft.com/office/drawing/2014/main" id="{3FE64EC8-157F-1CC0-DBD4-0DB687DB4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799" y="1175712"/>
            <a:ext cx="5470401" cy="5470401"/>
          </a:xfrm>
          <a:prstGeom prst="rect">
            <a:avLst/>
          </a:prstGeom>
        </p:spPr>
      </p:pic>
    </p:spTree>
    <p:extLst>
      <p:ext uri="{BB962C8B-B14F-4D97-AF65-F5344CB8AC3E}">
        <p14:creationId xmlns:p14="http://schemas.microsoft.com/office/powerpoint/2010/main" val="3259494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IMPLICATIONS</a:t>
            </a:r>
          </a:p>
        </p:txBody>
      </p:sp>
      <p:pic>
        <p:nvPicPr>
          <p:cNvPr id="3" name="Picture 2">
            <a:extLst>
              <a:ext uri="{FF2B5EF4-FFF2-40B4-BE49-F238E27FC236}">
                <a16:creationId xmlns:a16="http://schemas.microsoft.com/office/drawing/2014/main" id="{F41C10F7-1905-FF15-43B8-0C02CD489B81}"/>
              </a:ext>
            </a:extLst>
          </p:cNvPr>
          <p:cNvPicPr>
            <a:picLocks noChangeAspect="1"/>
          </p:cNvPicPr>
          <p:nvPr/>
        </p:nvPicPr>
        <p:blipFill rotWithShape="1">
          <a:blip r:embed="rId3"/>
          <a:srcRect t="11122"/>
          <a:stretch/>
        </p:blipFill>
        <p:spPr>
          <a:xfrm>
            <a:off x="234055" y="1245662"/>
            <a:ext cx="11834243" cy="5247213"/>
          </a:xfrm>
          <a:prstGeom prst="rect">
            <a:avLst/>
          </a:prstGeom>
        </p:spPr>
      </p:pic>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Tree>
    <p:extLst>
      <p:ext uri="{BB962C8B-B14F-4D97-AF65-F5344CB8AC3E}">
        <p14:creationId xmlns:p14="http://schemas.microsoft.com/office/powerpoint/2010/main" val="2553819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IMPLICATIONS</a:t>
            </a:r>
          </a:p>
        </p:txBody>
      </p:sp>
      <p:pic>
        <p:nvPicPr>
          <p:cNvPr id="3" name="Picture 2">
            <a:extLst>
              <a:ext uri="{FF2B5EF4-FFF2-40B4-BE49-F238E27FC236}">
                <a16:creationId xmlns:a16="http://schemas.microsoft.com/office/drawing/2014/main" id="{F41C10F7-1905-FF15-43B8-0C02CD489B81}"/>
              </a:ext>
            </a:extLst>
          </p:cNvPr>
          <p:cNvPicPr>
            <a:picLocks noChangeAspect="1"/>
          </p:cNvPicPr>
          <p:nvPr/>
        </p:nvPicPr>
        <p:blipFill rotWithShape="1">
          <a:blip r:embed="rId3"/>
          <a:srcRect t="11122"/>
          <a:stretch/>
        </p:blipFill>
        <p:spPr>
          <a:xfrm>
            <a:off x="234055" y="1245662"/>
            <a:ext cx="11834243" cy="5247213"/>
          </a:xfrm>
          <a:prstGeom prst="rect">
            <a:avLst/>
          </a:prstGeom>
        </p:spPr>
      </p:pic>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5" name="Picture 4">
            <a:extLst>
              <a:ext uri="{FF2B5EF4-FFF2-40B4-BE49-F238E27FC236}">
                <a16:creationId xmlns:a16="http://schemas.microsoft.com/office/drawing/2014/main" id="{4F20FE23-C125-5064-1BD6-D97C0A4553BB}"/>
              </a:ext>
            </a:extLst>
          </p:cNvPr>
          <p:cNvPicPr>
            <a:picLocks noChangeAspect="1"/>
          </p:cNvPicPr>
          <p:nvPr/>
        </p:nvPicPr>
        <p:blipFill>
          <a:blip r:embed="rId5"/>
          <a:stretch>
            <a:fillRect/>
          </a:stretch>
        </p:blipFill>
        <p:spPr>
          <a:xfrm>
            <a:off x="1050958" y="3927972"/>
            <a:ext cx="10712717" cy="2049191"/>
          </a:xfrm>
          <a:prstGeom prst="rect">
            <a:avLst/>
          </a:prstGeom>
          <a:ln w="19050">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297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7B303216-A03C-49D1-9695-CD0DC29D4F4A" descr="IMG_5023.jpg">
            <a:extLst>
              <a:ext uri="{FF2B5EF4-FFF2-40B4-BE49-F238E27FC236}">
                <a16:creationId xmlns:a16="http://schemas.microsoft.com/office/drawing/2014/main" id="{447BEDC6-5740-5C16-E090-B618494B6B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421" r="8948" b="18926"/>
          <a:stretch/>
        </p:blipFill>
        <p:spPr bwMode="auto">
          <a:xfrm>
            <a:off x="0" y="457200"/>
            <a:ext cx="12192000" cy="624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blue and orange logo with a microphone&#10;&#10;Description automatically generated">
            <a:extLst>
              <a:ext uri="{FF2B5EF4-FFF2-40B4-BE49-F238E27FC236}">
                <a16:creationId xmlns:a16="http://schemas.microsoft.com/office/drawing/2014/main" id="{E8DD9757-ABCF-D39A-135F-E5AA0AB2A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
        <p:nvSpPr>
          <p:cNvPr id="10" name="Title 1">
            <a:extLst>
              <a:ext uri="{FF2B5EF4-FFF2-40B4-BE49-F238E27FC236}">
                <a16:creationId xmlns:a16="http://schemas.microsoft.com/office/drawing/2014/main" id="{E90D7B2B-86EF-7BDA-A646-447BCBC06F39}"/>
              </a:ext>
            </a:extLst>
          </p:cNvPr>
          <p:cNvSpPr>
            <a:spLocks noGrp="1"/>
          </p:cNvSpPr>
          <p:nvPr>
            <p:ph type="title"/>
          </p:nvPr>
        </p:nvSpPr>
        <p:spPr>
          <a:xfrm>
            <a:off x="0" y="1545405"/>
            <a:ext cx="10515600" cy="1325563"/>
          </a:xfrm>
        </p:spPr>
        <p:txBody>
          <a:bodyPr>
            <a:normAutofit fontScale="90000"/>
          </a:bodyPr>
          <a:lstStyle/>
          <a:p>
            <a:r>
              <a:rPr lang="en-US" sz="12800" dirty="0">
                <a:solidFill>
                  <a:srgbClr val="002A98"/>
                </a:solidFill>
              </a:rPr>
              <a:t>BLEND</a:t>
            </a:r>
            <a:r>
              <a:rPr lang="en-US" sz="4400" dirty="0">
                <a:solidFill>
                  <a:srgbClr val="002A98"/>
                </a:solidFill>
              </a:rPr>
              <a:t> </a:t>
            </a:r>
            <a:br>
              <a:rPr lang="en-US" sz="4400" dirty="0">
                <a:solidFill>
                  <a:srgbClr val="002A98"/>
                </a:solidFill>
              </a:rPr>
            </a:br>
            <a:r>
              <a:rPr lang="en-US" sz="4400" dirty="0">
                <a:solidFill>
                  <a:srgbClr val="002A98"/>
                </a:solidFill>
              </a:rPr>
              <a:t>ADJACENT PANEL</a:t>
            </a:r>
            <a:br>
              <a:rPr lang="en-US" sz="4400" dirty="0">
                <a:solidFill>
                  <a:srgbClr val="002A98"/>
                </a:solidFill>
              </a:rPr>
            </a:br>
            <a:r>
              <a:rPr lang="en-US" sz="4400" dirty="0">
                <a:solidFill>
                  <a:srgbClr val="002A98"/>
                </a:solidFill>
              </a:rPr>
              <a:t>FOR</a:t>
            </a:r>
            <a:br>
              <a:rPr lang="en-US" sz="4400" dirty="0">
                <a:solidFill>
                  <a:srgbClr val="002A98"/>
                </a:solidFill>
              </a:rPr>
            </a:br>
            <a:r>
              <a:rPr lang="en-US" sz="4400" dirty="0">
                <a:solidFill>
                  <a:srgbClr val="002A98"/>
                </a:solidFill>
              </a:rPr>
              <a:t>COLOR MATCH </a:t>
            </a:r>
            <a:endParaRPr lang="en-US" dirty="0">
              <a:solidFill>
                <a:srgbClr val="002A98"/>
              </a:solidFill>
            </a:endParaRPr>
          </a:p>
        </p:txBody>
      </p:sp>
    </p:spTree>
    <p:extLst>
      <p:ext uri="{BB962C8B-B14F-4D97-AF65-F5344CB8AC3E}">
        <p14:creationId xmlns:p14="http://schemas.microsoft.com/office/powerpoint/2010/main" val="1213698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IMPLICATIONS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2">
            <a:extLst>
              <a:ext uri="{FF2B5EF4-FFF2-40B4-BE49-F238E27FC236}">
                <a16:creationId xmlns:a16="http://schemas.microsoft.com/office/drawing/2014/main" id="{1BEA842F-94C1-1642-9F1D-2EAFA7835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23319"/>
            <a:ext cx="12192000" cy="503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6BD07C9E-E401-9D69-B48E-F311197323E5}"/>
              </a:ext>
            </a:extLst>
          </p:cNvPr>
          <p:cNvSpPr/>
          <p:nvPr/>
        </p:nvSpPr>
        <p:spPr>
          <a:xfrm>
            <a:off x="3489709" y="4077830"/>
            <a:ext cx="448548" cy="4047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 businesscard&#10;&#10;Description automatically generated">
            <a:extLst>
              <a:ext uri="{FF2B5EF4-FFF2-40B4-BE49-F238E27FC236}">
                <a16:creationId xmlns:a16="http://schemas.microsoft.com/office/drawing/2014/main" id="{8501B588-C90E-9A01-0117-A6C838EF5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4" y="5145038"/>
            <a:ext cx="1552298" cy="1552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8621618-BB3F-6912-9451-78CD76050F30}"/>
              </a:ext>
            </a:extLst>
          </p:cNvPr>
          <p:cNvPicPr>
            <a:picLocks noChangeAspect="1"/>
          </p:cNvPicPr>
          <p:nvPr/>
        </p:nvPicPr>
        <p:blipFill>
          <a:blip r:embed="rId6"/>
          <a:stretch>
            <a:fillRect/>
          </a:stretch>
        </p:blipFill>
        <p:spPr>
          <a:xfrm>
            <a:off x="1583652" y="5145038"/>
            <a:ext cx="8084369" cy="1552298"/>
          </a:xfrm>
          <a:prstGeom prst="rect">
            <a:avLst/>
          </a:prstGeom>
          <a:ln>
            <a:noFill/>
          </a:ln>
          <a:effectLst>
            <a:outerShdw blurRad="292100" dist="139700" dir="2700000" algn="tl" rotWithShape="0">
              <a:srgbClr val="333333">
                <a:alpha val="65000"/>
              </a:srgbClr>
            </a:outerShdw>
          </a:effectLst>
        </p:spPr>
      </p:pic>
      <p:pic>
        <p:nvPicPr>
          <p:cNvPr id="11" name="Picture 10" descr="A blue and orange logo with a microphone&#10;&#10;Description automatically generated">
            <a:extLst>
              <a:ext uri="{FF2B5EF4-FFF2-40B4-BE49-F238E27FC236}">
                <a16:creationId xmlns:a16="http://schemas.microsoft.com/office/drawing/2014/main" id="{A019B5B9-20EB-3AAE-9608-16CF5D5BA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2" y="5964879"/>
            <a:ext cx="1133595" cy="666951"/>
          </a:xfrm>
          <a:prstGeom prst="rect">
            <a:avLst/>
          </a:prstGeom>
        </p:spPr>
      </p:pic>
      <p:sp>
        <p:nvSpPr>
          <p:cNvPr id="8" name="Oval 7">
            <a:extLst>
              <a:ext uri="{FF2B5EF4-FFF2-40B4-BE49-F238E27FC236}">
                <a16:creationId xmlns:a16="http://schemas.microsoft.com/office/drawing/2014/main" id="{3492F4F8-393F-0AAD-AC65-7AAEF7B87887}"/>
              </a:ext>
            </a:extLst>
          </p:cNvPr>
          <p:cNvSpPr/>
          <p:nvPr/>
        </p:nvSpPr>
        <p:spPr>
          <a:xfrm>
            <a:off x="9985972" y="4077830"/>
            <a:ext cx="2206027" cy="24000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6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10" name="Picture 9" descr="Logo&#10;&#10;Description automatically generated">
            <a:extLst>
              <a:ext uri="{FF2B5EF4-FFF2-40B4-BE49-F238E27FC236}">
                <a16:creationId xmlns:a16="http://schemas.microsoft.com/office/drawing/2014/main" id="{78F0A765-BDE4-FAD9-D5B1-3206597DE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736" y="2318329"/>
            <a:ext cx="5544528" cy="2221341"/>
          </a:xfrm>
          <a:prstGeom prst="rect">
            <a:avLst/>
          </a:prstGeom>
        </p:spPr>
      </p:pic>
    </p:spTree>
    <p:extLst>
      <p:ext uri="{BB962C8B-B14F-4D97-AF65-F5344CB8AC3E}">
        <p14:creationId xmlns:p14="http://schemas.microsoft.com/office/powerpoint/2010/main" val="2919755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5" name="Picture 4">
            <a:extLst>
              <a:ext uri="{FF2B5EF4-FFF2-40B4-BE49-F238E27FC236}">
                <a16:creationId xmlns:a16="http://schemas.microsoft.com/office/drawing/2014/main" id="{9E5D6E31-7036-0BCA-20CC-E433D917B8AA}"/>
              </a:ext>
            </a:extLst>
          </p:cNvPr>
          <p:cNvPicPr>
            <a:picLocks noChangeAspect="1"/>
          </p:cNvPicPr>
          <p:nvPr/>
        </p:nvPicPr>
        <p:blipFill>
          <a:blip r:embed="rId4"/>
          <a:stretch>
            <a:fillRect/>
          </a:stretch>
        </p:blipFill>
        <p:spPr>
          <a:xfrm>
            <a:off x="123702" y="540611"/>
            <a:ext cx="10659398" cy="6147783"/>
          </a:xfrm>
          <a:prstGeom prst="rect">
            <a:avLst/>
          </a:prstGeom>
        </p:spPr>
      </p:pic>
    </p:spTree>
    <p:extLst>
      <p:ext uri="{BB962C8B-B14F-4D97-AF65-F5344CB8AC3E}">
        <p14:creationId xmlns:p14="http://schemas.microsoft.com/office/powerpoint/2010/main" val="70062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7" name="Picture 6">
            <a:extLst>
              <a:ext uri="{FF2B5EF4-FFF2-40B4-BE49-F238E27FC236}">
                <a16:creationId xmlns:a16="http://schemas.microsoft.com/office/drawing/2014/main" id="{9DD503E1-AA57-A787-3E5F-14FBB7B21D67}"/>
              </a:ext>
            </a:extLst>
          </p:cNvPr>
          <p:cNvPicPr>
            <a:picLocks noChangeAspect="1"/>
          </p:cNvPicPr>
          <p:nvPr/>
        </p:nvPicPr>
        <p:blipFill>
          <a:blip r:embed="rId4"/>
          <a:stretch>
            <a:fillRect/>
          </a:stretch>
        </p:blipFill>
        <p:spPr>
          <a:xfrm>
            <a:off x="308919" y="127910"/>
            <a:ext cx="8664548" cy="65039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541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7" name="Picture 6">
            <a:extLst>
              <a:ext uri="{FF2B5EF4-FFF2-40B4-BE49-F238E27FC236}">
                <a16:creationId xmlns:a16="http://schemas.microsoft.com/office/drawing/2014/main" id="{9DD503E1-AA57-A787-3E5F-14FBB7B21D67}"/>
              </a:ext>
            </a:extLst>
          </p:cNvPr>
          <p:cNvPicPr>
            <a:picLocks noChangeAspect="1"/>
          </p:cNvPicPr>
          <p:nvPr/>
        </p:nvPicPr>
        <p:blipFill>
          <a:blip r:embed="rId4"/>
          <a:stretch>
            <a:fillRect/>
          </a:stretch>
        </p:blipFill>
        <p:spPr>
          <a:xfrm>
            <a:off x="308919" y="127910"/>
            <a:ext cx="8664548" cy="650392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11C8403-822D-96B6-14C5-39A710F9A782}"/>
              </a:ext>
            </a:extLst>
          </p:cNvPr>
          <p:cNvSpPr txBox="1"/>
          <p:nvPr/>
        </p:nvSpPr>
        <p:spPr>
          <a:xfrm>
            <a:off x="1233425" y="2628707"/>
            <a:ext cx="10225150" cy="1569660"/>
          </a:xfrm>
          <a:prstGeom prst="rect">
            <a:avLst/>
          </a:prstGeom>
          <a:solidFill>
            <a:srgbClr val="FFFFFF"/>
          </a:solidFill>
          <a:ln>
            <a:solidFill>
              <a:srgbClr val="002366"/>
            </a:solidFill>
          </a:ln>
          <a:effectLst>
            <a:outerShdw blurRad="50800" dist="38100" dir="2700000" algn="tl" rotWithShape="0">
              <a:prstClr val="black">
                <a:alpha val="40000"/>
              </a:prstClr>
            </a:outerShdw>
          </a:effectLst>
        </p:spPr>
        <p:txBody>
          <a:bodyPr wrap="square" rtlCol="0">
            <a:spAutoFit/>
          </a:bodyPr>
          <a:lstStyle/>
          <a:p>
            <a:pPr marR="0" lvl="0">
              <a:spcBef>
                <a:spcPts val="0"/>
              </a:spcBef>
              <a:spcAft>
                <a:spcPts val="0"/>
              </a:spcAft>
            </a:pPr>
            <a:r>
              <a:rPr lang="en-US" sz="2400" dirty="0">
                <a:solidFill>
                  <a:srgbClr val="0070C0"/>
                </a:solidFill>
                <a:effectLst/>
                <a:latin typeface="Calibri" panose="020F0502020204030204" pitchFamily="34" charset="0"/>
                <a:ea typeface="Calibri" panose="020F0502020204030204" pitchFamily="34" charset="0"/>
              </a:rPr>
              <a:t>“Given the variations among scenarios today, MOTOR believes that the estimated Work Time Development methodology should defer to the judgement of an estimator or appraiser following an on-the-spot evaluation of the specific vehicle and refinish requirements in question.”</a:t>
            </a:r>
          </a:p>
        </p:txBody>
      </p:sp>
    </p:spTree>
    <p:extLst>
      <p:ext uri="{BB962C8B-B14F-4D97-AF65-F5344CB8AC3E}">
        <p14:creationId xmlns:p14="http://schemas.microsoft.com/office/powerpoint/2010/main" val="2388950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7" name="Picture 6">
            <a:extLst>
              <a:ext uri="{FF2B5EF4-FFF2-40B4-BE49-F238E27FC236}">
                <a16:creationId xmlns:a16="http://schemas.microsoft.com/office/drawing/2014/main" id="{9DD503E1-AA57-A787-3E5F-14FBB7B21D67}"/>
              </a:ext>
            </a:extLst>
          </p:cNvPr>
          <p:cNvPicPr>
            <a:picLocks noChangeAspect="1"/>
          </p:cNvPicPr>
          <p:nvPr/>
        </p:nvPicPr>
        <p:blipFill>
          <a:blip r:embed="rId4"/>
          <a:stretch>
            <a:fillRect/>
          </a:stretch>
        </p:blipFill>
        <p:spPr>
          <a:xfrm>
            <a:off x="308919" y="127910"/>
            <a:ext cx="8664548" cy="650392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0A15BDE-B503-237B-D2AF-E54EF16B54F1}"/>
              </a:ext>
            </a:extLst>
          </p:cNvPr>
          <p:cNvSpPr txBox="1"/>
          <p:nvPr/>
        </p:nvSpPr>
        <p:spPr>
          <a:xfrm>
            <a:off x="1233424" y="2628707"/>
            <a:ext cx="10272776" cy="1200329"/>
          </a:xfrm>
          <a:prstGeom prst="rect">
            <a:avLst/>
          </a:prstGeom>
          <a:solidFill>
            <a:srgbClr val="FFFFFF"/>
          </a:solidFill>
          <a:ln>
            <a:solidFill>
              <a:srgbClr val="002366"/>
            </a:solidFill>
          </a:ln>
          <a:effectLst>
            <a:outerShdw blurRad="50800" dist="38100" dir="2700000" algn="tl" rotWithShape="0">
              <a:prstClr val="black">
                <a:alpha val="40000"/>
              </a:prstClr>
            </a:outerShdw>
          </a:effectLst>
        </p:spPr>
        <p:txBody>
          <a:bodyPr wrap="square" rtlCol="0">
            <a:spAutoFit/>
          </a:bodyPr>
          <a:lstStyle/>
          <a:p>
            <a:pPr marR="0" lvl="0">
              <a:spcBef>
                <a:spcPts val="0"/>
              </a:spcBef>
              <a:spcAft>
                <a:spcPts val="0"/>
              </a:spcAft>
            </a:pPr>
            <a:r>
              <a:rPr lang="en-US" sz="2400" dirty="0">
                <a:solidFill>
                  <a:srgbClr val="0070C0"/>
                </a:solidFill>
                <a:effectLst/>
                <a:latin typeface="Calibri" panose="020F0502020204030204" pitchFamily="34" charset="0"/>
                <a:ea typeface="Calibri" panose="020F0502020204030204" pitchFamily="34" charset="0"/>
              </a:rPr>
              <a:t>The change is designed to account for variations in modern vehicle paint refinishing and will be made in October 2023 as part of the company’s </a:t>
            </a:r>
          </a:p>
          <a:p>
            <a:pPr marR="0" lvl="0">
              <a:spcBef>
                <a:spcPts val="0"/>
              </a:spcBef>
              <a:spcAft>
                <a:spcPts val="0"/>
              </a:spcAft>
            </a:pPr>
            <a:r>
              <a:rPr lang="en-US" sz="2400" dirty="0">
                <a:solidFill>
                  <a:srgbClr val="0070C0"/>
                </a:solidFill>
                <a:effectLst/>
                <a:latin typeface="Calibri" panose="020F0502020204030204" pitchFamily="34" charset="0"/>
                <a:ea typeface="Calibri" panose="020F0502020204030204" pitchFamily="34" charset="0"/>
              </a:rPr>
              <a:t>standard GTE update schedule.</a:t>
            </a:r>
          </a:p>
        </p:txBody>
      </p:sp>
    </p:spTree>
    <p:extLst>
      <p:ext uri="{BB962C8B-B14F-4D97-AF65-F5344CB8AC3E}">
        <p14:creationId xmlns:p14="http://schemas.microsoft.com/office/powerpoint/2010/main" val="1117573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5CA02A52-74B3-008B-04DF-EE503FE619D1}"/>
              </a:ext>
            </a:extLst>
          </p:cNvPr>
          <p:cNvPicPr>
            <a:picLocks noChangeAspect="1"/>
          </p:cNvPicPr>
          <p:nvPr/>
        </p:nvPicPr>
        <p:blipFill>
          <a:blip r:embed="rId4"/>
          <a:stretch>
            <a:fillRect/>
          </a:stretch>
        </p:blipFill>
        <p:spPr>
          <a:xfrm>
            <a:off x="314326" y="114300"/>
            <a:ext cx="6093626" cy="6517531"/>
          </a:xfrm>
          <a:prstGeom prst="rect">
            <a:avLst/>
          </a:prstGeom>
        </p:spPr>
      </p:pic>
      <p:sp>
        <p:nvSpPr>
          <p:cNvPr id="8" name="Rectangle 7">
            <a:extLst>
              <a:ext uri="{FF2B5EF4-FFF2-40B4-BE49-F238E27FC236}">
                <a16:creationId xmlns:a16="http://schemas.microsoft.com/office/drawing/2014/main" id="{860CD0B4-F3AF-008E-8E5D-4670D934BEB2}"/>
              </a:ext>
            </a:extLst>
          </p:cNvPr>
          <p:cNvSpPr/>
          <p:nvPr/>
        </p:nvSpPr>
        <p:spPr>
          <a:xfrm>
            <a:off x="6191250" y="1790700"/>
            <a:ext cx="400050" cy="20383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67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5CA02A52-74B3-008B-04DF-EE503FE619D1}"/>
              </a:ext>
            </a:extLst>
          </p:cNvPr>
          <p:cNvPicPr>
            <a:picLocks noChangeAspect="1"/>
          </p:cNvPicPr>
          <p:nvPr/>
        </p:nvPicPr>
        <p:blipFill>
          <a:blip r:embed="rId4"/>
          <a:stretch>
            <a:fillRect/>
          </a:stretch>
        </p:blipFill>
        <p:spPr>
          <a:xfrm>
            <a:off x="314326" y="114300"/>
            <a:ext cx="6093626" cy="6517531"/>
          </a:xfrm>
          <a:prstGeom prst="rect">
            <a:avLst/>
          </a:prstGeom>
        </p:spPr>
      </p:pic>
      <p:sp>
        <p:nvSpPr>
          <p:cNvPr id="8" name="Rectangle 7">
            <a:extLst>
              <a:ext uri="{FF2B5EF4-FFF2-40B4-BE49-F238E27FC236}">
                <a16:creationId xmlns:a16="http://schemas.microsoft.com/office/drawing/2014/main" id="{860CD0B4-F3AF-008E-8E5D-4670D934BEB2}"/>
              </a:ext>
            </a:extLst>
          </p:cNvPr>
          <p:cNvSpPr/>
          <p:nvPr/>
        </p:nvSpPr>
        <p:spPr>
          <a:xfrm>
            <a:off x="6191250" y="1790700"/>
            <a:ext cx="400050" cy="20383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A15BDE-B503-237B-D2AF-E54EF16B54F1}"/>
              </a:ext>
            </a:extLst>
          </p:cNvPr>
          <p:cNvSpPr txBox="1"/>
          <p:nvPr/>
        </p:nvSpPr>
        <p:spPr>
          <a:xfrm>
            <a:off x="457200" y="4090601"/>
            <a:ext cx="11349102" cy="1569660"/>
          </a:xfrm>
          <a:prstGeom prst="rect">
            <a:avLst/>
          </a:prstGeom>
          <a:solidFill>
            <a:srgbClr val="FFFFFF"/>
          </a:solidFill>
          <a:ln>
            <a:solidFill>
              <a:srgbClr val="002366"/>
            </a:solidFill>
          </a:ln>
          <a:effectLst>
            <a:outerShdw blurRad="50800" dist="38100" dir="2700000" algn="tl" rotWithShape="0">
              <a:prstClr val="black">
                <a:alpha val="40000"/>
              </a:prstClr>
            </a:outerShdw>
          </a:effectLst>
        </p:spPr>
        <p:txBody>
          <a:bodyPr wrap="square" rtlCol="0">
            <a:spAutoFit/>
          </a:bodyPr>
          <a:lstStyle/>
          <a:p>
            <a:pPr marR="0" lvl="0">
              <a:spcBef>
                <a:spcPts val="0"/>
              </a:spcBef>
              <a:spcAft>
                <a:spcPts val="0"/>
              </a:spcAft>
            </a:pPr>
            <a:r>
              <a:rPr lang="en-US" sz="2400" dirty="0">
                <a:solidFill>
                  <a:srgbClr val="0070C0"/>
                </a:solidFill>
                <a:effectLst/>
                <a:latin typeface="Calibri" panose="020F0502020204030204" pitchFamily="34" charset="0"/>
                <a:ea typeface="Calibri" panose="020F0502020204030204" pitchFamily="34" charset="0"/>
              </a:rPr>
              <a:t>“If it’s two-stage today, it just takes 50% of the refinished time and adds it to the estimate” </a:t>
            </a:r>
            <a:endParaRPr lang="en-US" sz="2400" dirty="0">
              <a:solidFill>
                <a:srgbClr val="0070C0"/>
              </a:solidFill>
              <a:latin typeface="Calibri" panose="020F0502020204030204" pitchFamily="34" charset="0"/>
              <a:ea typeface="Calibri" panose="020F0502020204030204" pitchFamily="34" charset="0"/>
            </a:endParaRPr>
          </a:p>
          <a:p>
            <a:pPr marR="0" lvl="0">
              <a:spcBef>
                <a:spcPts val="0"/>
              </a:spcBef>
              <a:spcAft>
                <a:spcPts val="0"/>
              </a:spcAft>
            </a:pPr>
            <a:r>
              <a:rPr lang="en-US" sz="2400" dirty="0">
                <a:solidFill>
                  <a:srgbClr val="0070C0"/>
                </a:solidFill>
                <a:effectLst/>
                <a:latin typeface="Calibri" panose="020F0502020204030204" pitchFamily="34" charset="0"/>
                <a:ea typeface="Calibri" panose="020F0502020204030204" pitchFamily="34" charset="0"/>
              </a:rPr>
              <a:t>“If it’s three-stage, it takes 70% and adds it to the estimate, which is MOTOR guidance today. With this updated guidance that MOTOR will be making, we’re going to enhance or change that functionality to support that.”</a:t>
            </a:r>
          </a:p>
        </p:txBody>
      </p:sp>
    </p:spTree>
    <p:extLst>
      <p:ext uri="{BB962C8B-B14F-4D97-AF65-F5344CB8AC3E}">
        <p14:creationId xmlns:p14="http://schemas.microsoft.com/office/powerpoint/2010/main" val="3335773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5CA02A52-74B3-008B-04DF-EE503FE619D1}"/>
              </a:ext>
            </a:extLst>
          </p:cNvPr>
          <p:cNvPicPr>
            <a:picLocks noChangeAspect="1"/>
          </p:cNvPicPr>
          <p:nvPr/>
        </p:nvPicPr>
        <p:blipFill>
          <a:blip r:embed="rId4"/>
          <a:stretch>
            <a:fillRect/>
          </a:stretch>
        </p:blipFill>
        <p:spPr>
          <a:xfrm>
            <a:off x="314326" y="114300"/>
            <a:ext cx="6093626" cy="6517531"/>
          </a:xfrm>
          <a:prstGeom prst="rect">
            <a:avLst/>
          </a:prstGeom>
        </p:spPr>
      </p:pic>
      <p:sp>
        <p:nvSpPr>
          <p:cNvPr id="8" name="Rectangle 7">
            <a:extLst>
              <a:ext uri="{FF2B5EF4-FFF2-40B4-BE49-F238E27FC236}">
                <a16:creationId xmlns:a16="http://schemas.microsoft.com/office/drawing/2014/main" id="{860CD0B4-F3AF-008E-8E5D-4670D934BEB2}"/>
              </a:ext>
            </a:extLst>
          </p:cNvPr>
          <p:cNvSpPr/>
          <p:nvPr/>
        </p:nvSpPr>
        <p:spPr>
          <a:xfrm>
            <a:off x="6191250" y="1790700"/>
            <a:ext cx="400050" cy="20383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A15BDE-B503-237B-D2AF-E54EF16B54F1}"/>
              </a:ext>
            </a:extLst>
          </p:cNvPr>
          <p:cNvSpPr txBox="1"/>
          <p:nvPr/>
        </p:nvSpPr>
        <p:spPr>
          <a:xfrm>
            <a:off x="757576" y="3773349"/>
            <a:ext cx="11267398" cy="1938992"/>
          </a:xfrm>
          <a:prstGeom prst="rect">
            <a:avLst/>
          </a:prstGeom>
          <a:solidFill>
            <a:srgbClr val="FFFFFF"/>
          </a:solidFill>
          <a:ln>
            <a:solidFill>
              <a:srgbClr val="002366"/>
            </a:solidFill>
          </a:ln>
          <a:effectLst>
            <a:outerShdw blurRad="50800" dist="38100" dir="2700000" algn="tl" rotWithShape="0">
              <a:prstClr val="black">
                <a:alpha val="40000"/>
              </a:prstClr>
            </a:outerShdw>
          </a:effectLst>
        </p:spPr>
        <p:txBody>
          <a:bodyPr wrap="square" rtlCol="0">
            <a:spAutoFit/>
          </a:bodyPr>
          <a:lstStyle/>
          <a:p>
            <a:pPr marR="0" lvl="0">
              <a:spcBef>
                <a:spcPts val="0"/>
              </a:spcBef>
              <a:spcAft>
                <a:spcPts val="0"/>
              </a:spcAft>
            </a:pPr>
            <a:r>
              <a:rPr lang="en-US" sz="2400" dirty="0">
                <a:solidFill>
                  <a:srgbClr val="0070C0"/>
                </a:solidFill>
                <a:effectLst/>
                <a:latin typeface="Calibri" panose="020F0502020204030204" pitchFamily="34" charset="0"/>
                <a:ea typeface="Calibri" panose="020F0502020204030204" pitchFamily="34" charset="0"/>
              </a:rPr>
              <a:t>“Now that MOTOR’s guidance does require an on-the-spot evaluation, users will have the option to be prompted, so they can input that blend time on a per-repairer basis based on the amount of work that needs to be done there. And secondly, we will allow users to input a default value for both two-stage and three-stage to be able to put in a default for their primary profile. Whether it’s a shop or an insurer, they can put in a default for that.”</a:t>
            </a:r>
          </a:p>
        </p:txBody>
      </p:sp>
    </p:spTree>
    <p:extLst>
      <p:ext uri="{BB962C8B-B14F-4D97-AF65-F5344CB8AC3E}">
        <p14:creationId xmlns:p14="http://schemas.microsoft.com/office/powerpoint/2010/main" val="4230506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5CA02A52-74B3-008B-04DF-EE503FE619D1}"/>
              </a:ext>
            </a:extLst>
          </p:cNvPr>
          <p:cNvPicPr>
            <a:picLocks noChangeAspect="1"/>
          </p:cNvPicPr>
          <p:nvPr/>
        </p:nvPicPr>
        <p:blipFill>
          <a:blip r:embed="rId4"/>
          <a:stretch>
            <a:fillRect/>
          </a:stretch>
        </p:blipFill>
        <p:spPr>
          <a:xfrm>
            <a:off x="314326" y="114300"/>
            <a:ext cx="6093626" cy="6517531"/>
          </a:xfrm>
          <a:prstGeom prst="rect">
            <a:avLst/>
          </a:prstGeom>
        </p:spPr>
      </p:pic>
      <p:sp>
        <p:nvSpPr>
          <p:cNvPr id="8" name="Rectangle 7">
            <a:extLst>
              <a:ext uri="{FF2B5EF4-FFF2-40B4-BE49-F238E27FC236}">
                <a16:creationId xmlns:a16="http://schemas.microsoft.com/office/drawing/2014/main" id="{860CD0B4-F3AF-008E-8E5D-4670D934BEB2}"/>
              </a:ext>
            </a:extLst>
          </p:cNvPr>
          <p:cNvSpPr/>
          <p:nvPr/>
        </p:nvSpPr>
        <p:spPr>
          <a:xfrm>
            <a:off x="6191250" y="1790700"/>
            <a:ext cx="400050" cy="20383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A15BDE-B503-237B-D2AF-E54EF16B54F1}"/>
              </a:ext>
            </a:extLst>
          </p:cNvPr>
          <p:cNvSpPr txBox="1"/>
          <p:nvPr/>
        </p:nvSpPr>
        <p:spPr>
          <a:xfrm>
            <a:off x="1454912" y="3828224"/>
            <a:ext cx="10272776" cy="1200329"/>
          </a:xfrm>
          <a:prstGeom prst="rect">
            <a:avLst/>
          </a:prstGeom>
          <a:solidFill>
            <a:srgbClr val="FFFFFF"/>
          </a:solidFill>
          <a:ln>
            <a:solidFill>
              <a:srgbClr val="002366"/>
            </a:solidFill>
          </a:ln>
          <a:effectLst>
            <a:outerShdw blurRad="50800" dist="38100" dir="2700000" algn="tl" rotWithShape="0">
              <a:prstClr val="black">
                <a:alpha val="40000"/>
              </a:prstClr>
            </a:outerShdw>
          </a:effectLst>
        </p:spPr>
        <p:txBody>
          <a:bodyPr wrap="square" rtlCol="0">
            <a:spAutoFit/>
          </a:bodyPr>
          <a:lstStyle/>
          <a:p>
            <a:pPr marR="0" lvl="0">
              <a:spcBef>
                <a:spcPts val="0"/>
              </a:spcBef>
              <a:spcAft>
                <a:spcPts val="0"/>
              </a:spcAft>
            </a:pPr>
            <a:r>
              <a:rPr lang="en-US" sz="2400" dirty="0">
                <a:solidFill>
                  <a:srgbClr val="0070C0"/>
                </a:solidFill>
                <a:effectLst/>
                <a:latin typeface="Calibri" panose="020F0502020204030204" pitchFamily="34" charset="0"/>
                <a:ea typeface="Calibri" panose="020F0502020204030204" pitchFamily="34" charset="0"/>
              </a:rPr>
              <a:t>“We do support MOTOR’s decision.” </a:t>
            </a:r>
          </a:p>
          <a:p>
            <a:pPr marR="0" lvl="0">
              <a:spcBef>
                <a:spcPts val="0"/>
              </a:spcBef>
              <a:spcAft>
                <a:spcPts val="0"/>
              </a:spcAft>
            </a:pPr>
            <a:r>
              <a:rPr lang="en-US" sz="2400" dirty="0">
                <a:solidFill>
                  <a:srgbClr val="0070C0"/>
                </a:solidFill>
                <a:effectLst/>
                <a:latin typeface="Calibri" panose="020F0502020204030204" pitchFamily="34" charset="0"/>
                <a:ea typeface="Calibri" panose="020F0502020204030204" pitchFamily="34" charset="0"/>
              </a:rPr>
              <a:t>“We think this is a good outcome for the industry as a whole and accurately reflects the variation in the process as MOTOR described in the release.”</a:t>
            </a:r>
          </a:p>
        </p:txBody>
      </p:sp>
    </p:spTree>
    <p:extLst>
      <p:ext uri="{BB962C8B-B14F-4D97-AF65-F5344CB8AC3E}">
        <p14:creationId xmlns:p14="http://schemas.microsoft.com/office/powerpoint/2010/main" val="3871962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D5144CE0-D2D7-4AB5-9986-DC541FFD65FA" descr="IMG_6925.PNG">
            <a:extLst>
              <a:ext uri="{FF2B5EF4-FFF2-40B4-BE49-F238E27FC236}">
                <a16:creationId xmlns:a16="http://schemas.microsoft.com/office/drawing/2014/main" id="{DD7CF6F4-8313-033F-C139-F34D16BE9E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90" b="50309"/>
          <a:stretch/>
        </p:blipFill>
        <p:spPr bwMode="auto">
          <a:xfrm>
            <a:off x="0" y="457199"/>
            <a:ext cx="12192000" cy="627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blue and orange logo with a microphone&#10;&#10;Description automatically generated">
            <a:extLst>
              <a:ext uri="{FF2B5EF4-FFF2-40B4-BE49-F238E27FC236}">
                <a16:creationId xmlns:a16="http://schemas.microsoft.com/office/drawing/2014/main" id="{E8DD9757-ABCF-D39A-135F-E5AA0AB2A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Tree>
    <p:extLst>
      <p:ext uri="{BB962C8B-B14F-4D97-AF65-F5344CB8AC3E}">
        <p14:creationId xmlns:p14="http://schemas.microsoft.com/office/powerpoint/2010/main" val="1568808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3" name="Picture 2">
            <a:extLst>
              <a:ext uri="{FF2B5EF4-FFF2-40B4-BE49-F238E27FC236}">
                <a16:creationId xmlns:a16="http://schemas.microsoft.com/office/drawing/2014/main" id="{65C062E4-16AC-5723-7630-21B3744BE4FB}"/>
              </a:ext>
            </a:extLst>
          </p:cNvPr>
          <p:cNvPicPr>
            <a:picLocks noChangeAspect="1"/>
          </p:cNvPicPr>
          <p:nvPr/>
        </p:nvPicPr>
        <p:blipFill>
          <a:blip r:embed="rId4"/>
          <a:stretch>
            <a:fillRect/>
          </a:stretch>
        </p:blipFill>
        <p:spPr>
          <a:xfrm>
            <a:off x="2484692" y="2766218"/>
            <a:ext cx="7222616" cy="1325563"/>
          </a:xfrm>
          <a:prstGeom prst="rect">
            <a:avLst/>
          </a:prstGeom>
        </p:spPr>
      </p:pic>
    </p:spTree>
    <p:extLst>
      <p:ext uri="{BB962C8B-B14F-4D97-AF65-F5344CB8AC3E}">
        <p14:creationId xmlns:p14="http://schemas.microsoft.com/office/powerpoint/2010/main" val="3208002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
        <p:nvSpPr>
          <p:cNvPr id="5" name="TextBox 4">
            <a:extLst>
              <a:ext uri="{FF2B5EF4-FFF2-40B4-BE49-F238E27FC236}">
                <a16:creationId xmlns:a16="http://schemas.microsoft.com/office/drawing/2014/main" id="{E195952B-3195-E93E-490B-4FB6E21C6015}"/>
              </a:ext>
            </a:extLst>
          </p:cNvPr>
          <p:cNvSpPr txBox="1"/>
          <p:nvPr/>
        </p:nvSpPr>
        <p:spPr>
          <a:xfrm>
            <a:off x="733313" y="2151727"/>
            <a:ext cx="10725374" cy="255454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“A user can adjust the time in our Solera Qapter estimating solution when there is a need to adjust the automated blend hours.  The slide out provides the full refinish time and the blend time so the user is aware of the full panel refinish times as they consider any adjustments for blend labor time.”</a:t>
            </a:r>
          </a:p>
        </p:txBody>
      </p:sp>
    </p:spTree>
    <p:extLst>
      <p:ext uri="{BB962C8B-B14F-4D97-AF65-F5344CB8AC3E}">
        <p14:creationId xmlns:p14="http://schemas.microsoft.com/office/powerpoint/2010/main" val="2454691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3" name="Picture 7" descr="Graphical user interface, application, Teams&#10;&#10;Description automatically generated">
            <a:extLst>
              <a:ext uri="{FF2B5EF4-FFF2-40B4-BE49-F238E27FC236}">
                <a16:creationId xmlns:a16="http://schemas.microsoft.com/office/drawing/2014/main" id="{93BFE36C-B827-ACAC-E63C-B6A62A107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12" y="455844"/>
            <a:ext cx="10788575" cy="548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42DC0E9-FB57-8193-9EC7-0134C4D5CF90}"/>
              </a:ext>
            </a:extLst>
          </p:cNvPr>
          <p:cNvSpPr txBox="1"/>
          <p:nvPr/>
        </p:nvSpPr>
        <p:spPr>
          <a:xfrm>
            <a:off x="2556998" y="5119836"/>
            <a:ext cx="4984986" cy="830997"/>
          </a:xfrm>
          <a:prstGeom prst="rect">
            <a:avLst/>
          </a:prstGeom>
          <a:solidFill>
            <a:srgbClr val="F9F9F9"/>
          </a:solidFill>
          <a:ln>
            <a:solidFill>
              <a:srgbClr val="28292E"/>
            </a:solidFill>
          </a:ln>
          <a:effectLst>
            <a:outerShdw blurRad="50800" dist="38100" dir="2700000" algn="tl" rotWithShape="0">
              <a:prstClr val="black">
                <a:alpha val="40000"/>
              </a:prstClr>
            </a:outerShdw>
          </a:effectLst>
        </p:spPr>
        <p:txBody>
          <a:bodyPr wrap="square" rtlCol="0">
            <a:spAutoFit/>
          </a:bodyPr>
          <a:lstStyle/>
          <a:p>
            <a:pPr marL="342900" marR="0" lvl="0" indent="-342900">
              <a:spcBef>
                <a:spcPts val="0"/>
              </a:spcBef>
              <a:spcAft>
                <a:spcPts val="0"/>
              </a:spcAft>
              <a:buFont typeface="+mj-lt"/>
              <a:buAutoNum type="arabicPeriod"/>
            </a:pPr>
            <a:r>
              <a:rPr lang="en-US" sz="1600" dirty="0">
                <a:effectLst/>
                <a:latin typeface="Calibri" panose="020F0502020204030204" pitchFamily="34" charset="0"/>
                <a:ea typeface="Times New Roman" panose="02020603050405020304" pitchFamily="18" charset="0"/>
              </a:rPr>
              <a:t>Select the appropriate part (the slide out will appear)</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600" dirty="0">
                <a:effectLst/>
                <a:latin typeface="Calibri" panose="020F0502020204030204" pitchFamily="34" charset="0"/>
                <a:ea typeface="Times New Roman" panose="02020603050405020304" pitchFamily="18" charset="0"/>
              </a:rPr>
              <a:t>Select Blend Refinish </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600" dirty="0">
                <a:effectLst/>
                <a:latin typeface="Calibri" panose="020F0502020204030204" pitchFamily="34" charset="0"/>
                <a:ea typeface="Times New Roman" panose="02020603050405020304" pitchFamily="18" charset="0"/>
              </a:rPr>
              <a:t>Select the gear icon in the Blend Refinish bar</a:t>
            </a:r>
            <a:endParaRPr lang="en-US" sz="1600" dirty="0">
              <a:effectLst/>
              <a:latin typeface="Calibri" panose="020F0502020204030204" pitchFamily="34" charset="0"/>
              <a:ea typeface="Calibri" panose="020F0502020204030204" pitchFamily="34" charset="0"/>
            </a:endParaRPr>
          </a:p>
        </p:txBody>
      </p:sp>
      <p:sp>
        <p:nvSpPr>
          <p:cNvPr id="7" name="Oval 6">
            <a:extLst>
              <a:ext uri="{FF2B5EF4-FFF2-40B4-BE49-F238E27FC236}">
                <a16:creationId xmlns:a16="http://schemas.microsoft.com/office/drawing/2014/main" id="{2C2B57B8-9FCB-BAF6-BF94-2A298C7AE632}"/>
              </a:ext>
            </a:extLst>
          </p:cNvPr>
          <p:cNvSpPr/>
          <p:nvPr/>
        </p:nvSpPr>
        <p:spPr>
          <a:xfrm>
            <a:off x="575140" y="3196211"/>
            <a:ext cx="2213087" cy="557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2A6613-FB5F-F5D4-689E-2C0610FC9634}"/>
              </a:ext>
            </a:extLst>
          </p:cNvPr>
          <p:cNvSpPr/>
          <p:nvPr/>
        </p:nvSpPr>
        <p:spPr>
          <a:xfrm>
            <a:off x="8512404" y="3147718"/>
            <a:ext cx="2163505" cy="557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516EA55-A605-0720-CD91-811B66B07354}"/>
              </a:ext>
            </a:extLst>
          </p:cNvPr>
          <p:cNvSpPr/>
          <p:nvPr/>
        </p:nvSpPr>
        <p:spPr>
          <a:xfrm>
            <a:off x="10844221" y="3289955"/>
            <a:ext cx="363220" cy="3191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00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5" name="Picture 3">
            <a:extLst>
              <a:ext uri="{FF2B5EF4-FFF2-40B4-BE49-F238E27FC236}">
                <a16:creationId xmlns:a16="http://schemas.microsoft.com/office/drawing/2014/main" id="{0BF890DD-D487-7C19-A08A-CAD7348A9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16" y="455844"/>
            <a:ext cx="11140768" cy="548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
        <p:nvSpPr>
          <p:cNvPr id="6" name="TextBox 5">
            <a:extLst>
              <a:ext uri="{FF2B5EF4-FFF2-40B4-BE49-F238E27FC236}">
                <a16:creationId xmlns:a16="http://schemas.microsoft.com/office/drawing/2014/main" id="{342DC0E9-FB57-8193-9EC7-0134C4D5CF90}"/>
              </a:ext>
            </a:extLst>
          </p:cNvPr>
          <p:cNvSpPr txBox="1"/>
          <p:nvPr/>
        </p:nvSpPr>
        <p:spPr>
          <a:xfrm>
            <a:off x="2556998" y="5119836"/>
            <a:ext cx="4984986" cy="584775"/>
          </a:xfrm>
          <a:prstGeom prst="rect">
            <a:avLst/>
          </a:prstGeom>
          <a:solidFill>
            <a:srgbClr val="F9F9F9"/>
          </a:solidFill>
          <a:ln>
            <a:solidFill>
              <a:srgbClr val="28292E"/>
            </a:solidFill>
          </a:ln>
          <a:effectLst>
            <a:outerShdw blurRad="50800" dist="38100" dir="2700000" algn="tl" rotWithShape="0">
              <a:prstClr val="black">
                <a:alpha val="40000"/>
              </a:prstClr>
            </a:outerShdw>
          </a:effectLst>
        </p:spPr>
        <p:txBody>
          <a:bodyPr wrap="square" rtlCol="0">
            <a:spAutoFit/>
          </a:bodyPr>
          <a:lstStyle/>
          <a:p>
            <a:pPr marR="0" lvl="0">
              <a:spcBef>
                <a:spcPts val="0"/>
              </a:spcBef>
              <a:spcAft>
                <a:spcPts val="0"/>
              </a:spcAft>
            </a:pPr>
            <a:r>
              <a:rPr lang="en-US" sz="1600" dirty="0">
                <a:latin typeface="Calibri" panose="020F0502020204030204" pitchFamily="34" charset="0"/>
                <a:ea typeface="Times New Roman" panose="02020603050405020304" pitchFamily="18" charset="0"/>
              </a:rPr>
              <a:t>4. Enter the user defined time in the Labor Hours box </a:t>
            </a:r>
          </a:p>
          <a:p>
            <a:pPr marR="0" lvl="0">
              <a:spcBef>
                <a:spcPts val="0"/>
              </a:spcBef>
              <a:spcAft>
                <a:spcPts val="0"/>
              </a:spcAft>
            </a:pPr>
            <a:r>
              <a:rPr lang="en-US" sz="1600" dirty="0">
                <a:latin typeface="Calibri" panose="020F0502020204030204" pitchFamily="34" charset="0"/>
                <a:ea typeface="Times New Roman" panose="02020603050405020304" pitchFamily="18" charset="0"/>
              </a:rPr>
              <a:t>5. Select Save &amp; Close</a:t>
            </a:r>
          </a:p>
        </p:txBody>
      </p:sp>
      <p:sp>
        <p:nvSpPr>
          <p:cNvPr id="8" name="Oval 7">
            <a:extLst>
              <a:ext uri="{FF2B5EF4-FFF2-40B4-BE49-F238E27FC236}">
                <a16:creationId xmlns:a16="http://schemas.microsoft.com/office/drawing/2014/main" id="{602A6613-FB5F-F5D4-689E-2C0610FC9634}"/>
              </a:ext>
            </a:extLst>
          </p:cNvPr>
          <p:cNvSpPr/>
          <p:nvPr/>
        </p:nvSpPr>
        <p:spPr>
          <a:xfrm>
            <a:off x="7805394" y="3052090"/>
            <a:ext cx="2163505" cy="557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E5BBA3D-381C-7CEC-E8D7-7970A90F3D79}"/>
              </a:ext>
            </a:extLst>
          </p:cNvPr>
          <p:cNvSpPr/>
          <p:nvPr/>
        </p:nvSpPr>
        <p:spPr>
          <a:xfrm>
            <a:off x="9635002" y="5470281"/>
            <a:ext cx="2163505" cy="557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4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5" name="Picture 3">
            <a:extLst>
              <a:ext uri="{FF2B5EF4-FFF2-40B4-BE49-F238E27FC236}">
                <a16:creationId xmlns:a16="http://schemas.microsoft.com/office/drawing/2014/main" id="{0BF890DD-D487-7C19-A08A-CAD7348A9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16" y="455844"/>
            <a:ext cx="11140768" cy="548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3" name="Picture 2">
            <a:extLst>
              <a:ext uri="{FF2B5EF4-FFF2-40B4-BE49-F238E27FC236}">
                <a16:creationId xmlns:a16="http://schemas.microsoft.com/office/drawing/2014/main" id="{C7FBB841-50C9-22A6-29F2-C06EB7448A6C}"/>
              </a:ext>
            </a:extLst>
          </p:cNvPr>
          <p:cNvPicPr>
            <a:picLocks noChangeAspect="1"/>
          </p:cNvPicPr>
          <p:nvPr/>
        </p:nvPicPr>
        <p:blipFill>
          <a:blip r:embed="rId5"/>
          <a:stretch>
            <a:fillRect/>
          </a:stretch>
        </p:blipFill>
        <p:spPr>
          <a:xfrm>
            <a:off x="290982" y="1469953"/>
            <a:ext cx="11610035" cy="4070494"/>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2885224-6D4D-80EE-1DFC-828B3095904B}"/>
              </a:ext>
            </a:extLst>
          </p:cNvPr>
          <p:cNvSpPr/>
          <p:nvPr/>
        </p:nvSpPr>
        <p:spPr>
          <a:xfrm>
            <a:off x="4336331" y="4062484"/>
            <a:ext cx="2337847" cy="1325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044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628D6FB9-6E06-C03C-E33A-35998648C269}"/>
              </a:ext>
            </a:extLst>
          </p:cNvPr>
          <p:cNvPicPr>
            <a:picLocks noChangeAspect="1"/>
          </p:cNvPicPr>
          <p:nvPr/>
        </p:nvPicPr>
        <p:blipFill>
          <a:blip r:embed="rId4"/>
          <a:stretch>
            <a:fillRect/>
          </a:stretch>
        </p:blipFill>
        <p:spPr>
          <a:xfrm>
            <a:off x="349331" y="176874"/>
            <a:ext cx="5025309" cy="6504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015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628D6FB9-6E06-C03C-E33A-35998648C269}"/>
              </a:ext>
            </a:extLst>
          </p:cNvPr>
          <p:cNvPicPr>
            <a:picLocks noChangeAspect="1"/>
          </p:cNvPicPr>
          <p:nvPr/>
        </p:nvPicPr>
        <p:blipFill>
          <a:blip r:embed="rId4"/>
          <a:stretch>
            <a:fillRect/>
          </a:stretch>
        </p:blipFill>
        <p:spPr>
          <a:xfrm>
            <a:off x="349331" y="176874"/>
            <a:ext cx="5025309" cy="650425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C2BC0ED-7C9B-BFC9-9D64-A27DE33EB1D1}"/>
              </a:ext>
            </a:extLst>
          </p:cNvPr>
          <p:cNvSpPr txBox="1"/>
          <p:nvPr/>
        </p:nvSpPr>
        <p:spPr>
          <a:xfrm>
            <a:off x="5699758" y="1690688"/>
            <a:ext cx="6368539" cy="2308324"/>
          </a:xfrm>
          <a:prstGeom prst="rect">
            <a:avLst/>
          </a:prstGeom>
          <a:noFill/>
        </p:spPr>
        <p:txBody>
          <a:bodyPr wrap="square" rtlCol="0">
            <a:spAutoFit/>
          </a:bodyPr>
          <a:lstStyle/>
          <a:p>
            <a:pPr marL="0" marR="0">
              <a:spcBef>
                <a:spcPts val="0"/>
              </a:spcBef>
              <a:spcAft>
                <a:spcPts val="0"/>
              </a:spcAft>
            </a:pPr>
            <a:r>
              <a:rPr lang="en-US" sz="1800" b="1" dirty="0">
                <a:effectLst/>
                <a:latin typeface="Arial" panose="020B0604020202020204" pitchFamily="34" charset="0"/>
                <a:ea typeface="Calibri" panose="020F0502020204030204" pitchFamily="34" charset="0"/>
              </a:rPr>
              <a:t>Blending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Blending is defined as the application of color to a portion of an undamaged adjacent panel for the sole purpose of facilitating the appearance of color match into the area. When blending is performed in a two- or three-stage refinish system, the same definition applies to the process and includes the application of clear coat to the entire blended panel. </a:t>
            </a:r>
            <a:endParaRPr lang="en-US" sz="1800" dirty="0">
              <a:effectLst/>
              <a:latin typeface="Calibri" panose="020F050202020403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D67F3680-F182-E856-98E8-4D7DB2AAD089}"/>
              </a:ext>
            </a:extLst>
          </p:cNvPr>
          <p:cNvSpPr/>
          <p:nvPr/>
        </p:nvSpPr>
        <p:spPr>
          <a:xfrm>
            <a:off x="886120" y="4110087"/>
            <a:ext cx="3902696" cy="5656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A9F66-05CE-86CD-ADD8-67E5F7610306}"/>
              </a:ext>
            </a:extLst>
          </p:cNvPr>
          <p:cNvSpPr>
            <a:spLocks noGrp="1"/>
          </p:cNvSpPr>
          <p:nvPr>
            <p:ph type="title"/>
          </p:nvPr>
        </p:nvSpPr>
        <p:spPr>
          <a:xfrm>
            <a:off x="5699758" y="365125"/>
            <a:ext cx="5920741" cy="1325563"/>
          </a:xfrm>
        </p:spPr>
        <p:txBody>
          <a:bodyPr>
            <a:normAutofit/>
          </a:bodyPr>
          <a:lstStyle/>
          <a:p>
            <a:r>
              <a:rPr lang="en-US" sz="3200" dirty="0">
                <a:solidFill>
                  <a:srgbClr val="002366"/>
                </a:solidFill>
              </a:rPr>
              <a:t>What it will say:</a:t>
            </a:r>
          </a:p>
        </p:txBody>
      </p:sp>
    </p:spTree>
    <p:extLst>
      <p:ext uri="{BB962C8B-B14F-4D97-AF65-F5344CB8AC3E}">
        <p14:creationId xmlns:p14="http://schemas.microsoft.com/office/powerpoint/2010/main" val="235546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628D6FB9-6E06-C03C-E33A-35998648C269}"/>
              </a:ext>
            </a:extLst>
          </p:cNvPr>
          <p:cNvPicPr>
            <a:picLocks noChangeAspect="1"/>
          </p:cNvPicPr>
          <p:nvPr/>
        </p:nvPicPr>
        <p:blipFill>
          <a:blip r:embed="rId4"/>
          <a:stretch>
            <a:fillRect/>
          </a:stretch>
        </p:blipFill>
        <p:spPr>
          <a:xfrm>
            <a:off x="349331" y="176874"/>
            <a:ext cx="5025309" cy="650425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C2BC0ED-7C9B-BFC9-9D64-A27DE33EB1D1}"/>
              </a:ext>
            </a:extLst>
          </p:cNvPr>
          <p:cNvSpPr txBox="1"/>
          <p:nvPr/>
        </p:nvSpPr>
        <p:spPr>
          <a:xfrm>
            <a:off x="5699759" y="1690688"/>
            <a:ext cx="6368539" cy="2862322"/>
          </a:xfrm>
          <a:prstGeom prst="rect">
            <a:avLst/>
          </a:prstGeom>
          <a:noFill/>
        </p:spPr>
        <p:txBody>
          <a:bodyPr wrap="square" rtlCol="0">
            <a:spAutoFit/>
          </a:bodyPr>
          <a:lstStyle/>
          <a:p>
            <a:pPr marL="0" marR="0">
              <a:spcBef>
                <a:spcPts val="0"/>
              </a:spcBef>
              <a:spcAft>
                <a:spcPts val="0"/>
              </a:spcAft>
            </a:pPr>
            <a:r>
              <a:rPr lang="en-US" sz="1800" b="1" dirty="0">
                <a:effectLst/>
                <a:latin typeface="Arial" panose="020B0604020202020204" pitchFamily="34" charset="0"/>
                <a:ea typeface="Calibri" panose="020F0502020204030204" pitchFamily="34" charset="0"/>
              </a:rPr>
              <a:t>Note</a:t>
            </a:r>
            <a:r>
              <a:rPr lang="en-US" sz="1800" dirty="0">
                <a:effectLst/>
                <a:latin typeface="Arial" panose="020B0604020202020204" pitchFamily="34" charset="0"/>
                <a:ea typeface="Calibri" panose="020F0502020204030204" pitchFamily="34" charset="0"/>
              </a:rPr>
              <a:t>: </a:t>
            </a:r>
            <a:r>
              <a:rPr lang="en-US" sz="1800" i="1" dirty="0">
                <a:effectLst/>
                <a:latin typeface="Arial" panose="020B0604020202020204" pitchFamily="34" charset="0"/>
                <a:ea typeface="Calibri" panose="020F0502020204030204" pitchFamily="34" charset="0"/>
              </a:rPr>
              <a:t>I-CAR recommends preparing and planning to blend before the work begins. This means that blending should be planned for in all phases of refinish, from tinting to preparation of surfaces. Following this recommendation will ensure that when the decision is made to blend, the preparation work is already complete. (For additional information, see I-CAR Finish Matching, Module 2, and Topic 3.) Blending into an undamaged/unreplaced adjacent panel to facilitate color match is automated in the Audatex system and can be selected on a panel-by-panel basis.</a:t>
            </a:r>
            <a:endParaRPr lang="en-US" sz="1800" dirty="0">
              <a:effectLst/>
              <a:latin typeface="Calibri" panose="020F050202020403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D67F3680-F182-E856-98E8-4D7DB2AAD089}"/>
              </a:ext>
            </a:extLst>
          </p:cNvPr>
          <p:cNvSpPr/>
          <p:nvPr/>
        </p:nvSpPr>
        <p:spPr>
          <a:xfrm>
            <a:off x="886120" y="4666268"/>
            <a:ext cx="3927213" cy="6315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5BE19-CDFA-3B77-2050-327DECDBCC21}"/>
              </a:ext>
            </a:extLst>
          </p:cNvPr>
          <p:cNvSpPr>
            <a:spLocks noGrp="1"/>
          </p:cNvSpPr>
          <p:nvPr>
            <p:ph type="title"/>
          </p:nvPr>
        </p:nvSpPr>
        <p:spPr>
          <a:xfrm>
            <a:off x="5699758" y="365125"/>
            <a:ext cx="5920741" cy="1325563"/>
          </a:xfrm>
        </p:spPr>
        <p:txBody>
          <a:bodyPr>
            <a:normAutofit/>
          </a:bodyPr>
          <a:lstStyle/>
          <a:p>
            <a:r>
              <a:rPr lang="en-US" sz="3200" dirty="0">
                <a:solidFill>
                  <a:srgbClr val="002366"/>
                </a:solidFill>
              </a:rPr>
              <a:t>What it will say:</a:t>
            </a:r>
          </a:p>
        </p:txBody>
      </p:sp>
    </p:spTree>
    <p:extLst>
      <p:ext uri="{BB962C8B-B14F-4D97-AF65-F5344CB8AC3E}">
        <p14:creationId xmlns:p14="http://schemas.microsoft.com/office/powerpoint/2010/main" val="1295653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628D6FB9-6E06-C03C-E33A-35998648C269}"/>
              </a:ext>
            </a:extLst>
          </p:cNvPr>
          <p:cNvPicPr>
            <a:picLocks noChangeAspect="1"/>
          </p:cNvPicPr>
          <p:nvPr/>
        </p:nvPicPr>
        <p:blipFill>
          <a:blip r:embed="rId4"/>
          <a:stretch>
            <a:fillRect/>
          </a:stretch>
        </p:blipFill>
        <p:spPr>
          <a:xfrm>
            <a:off x="349331" y="176874"/>
            <a:ext cx="5025309" cy="650425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C2BC0ED-7C9B-BFC9-9D64-A27DE33EB1D1}"/>
              </a:ext>
            </a:extLst>
          </p:cNvPr>
          <p:cNvSpPr txBox="1"/>
          <p:nvPr/>
        </p:nvSpPr>
        <p:spPr>
          <a:xfrm>
            <a:off x="5699759" y="1690688"/>
            <a:ext cx="6368539" cy="3139321"/>
          </a:xfrm>
          <a:prstGeom prst="rect">
            <a:avLst/>
          </a:prstGeom>
          <a:noFill/>
        </p:spPr>
        <p:txBody>
          <a:bodyPr wrap="square" rtlCol="0">
            <a:spAutoFit/>
          </a:bodyPr>
          <a:lstStyle/>
          <a:p>
            <a:pPr marL="0" marR="0">
              <a:spcBef>
                <a:spcPts val="0"/>
              </a:spcBef>
              <a:spcAft>
                <a:spcPts val="0"/>
              </a:spcAft>
            </a:pPr>
            <a:r>
              <a:rPr lang="en-US" sz="1800" dirty="0">
                <a:solidFill>
                  <a:srgbClr val="0070C0"/>
                </a:solidFill>
                <a:effectLst/>
                <a:latin typeface="Arial" panose="020B0604020202020204" pitchFamily="34" charset="0"/>
                <a:ea typeface="Calibri" panose="020F0502020204030204" pitchFamily="34" charset="0"/>
              </a:rPr>
              <a:t>Audatex refinish labor is based on the use of new and undamaged panels.  Audatex Estimating does not provide a standard labor allowance for blended panels as this requires the estimate preparer’s judgment, expertise, and consideration of the unique requirements for each repair.  Determination and assessment of labor and materials necessary in the blending process is best provided by the estimate preparer during the estimate preparation process.  To assist the user, profile settings allow for customization to enter a specified blend percentage, as necessary.</a:t>
            </a:r>
            <a:endParaRPr lang="en-US" sz="1800" dirty="0">
              <a:solidFill>
                <a:srgbClr val="0070C0"/>
              </a:solidFill>
              <a:effectLst/>
              <a:latin typeface="Calibri" panose="020F050202020403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D67F3680-F182-E856-98E8-4D7DB2AAD089}"/>
              </a:ext>
            </a:extLst>
          </p:cNvPr>
          <p:cNvSpPr/>
          <p:nvPr/>
        </p:nvSpPr>
        <p:spPr>
          <a:xfrm>
            <a:off x="898378" y="5241303"/>
            <a:ext cx="3927213" cy="6315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5B13CE4-5ABE-2120-E377-0EA146611A0C}"/>
              </a:ext>
            </a:extLst>
          </p:cNvPr>
          <p:cNvCxnSpPr/>
          <p:nvPr/>
        </p:nvCxnSpPr>
        <p:spPr>
          <a:xfrm>
            <a:off x="898378" y="5363852"/>
            <a:ext cx="108125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2B90B8-F39B-52A9-5DF4-DBD5E63587F6}"/>
              </a:ext>
            </a:extLst>
          </p:cNvPr>
          <p:cNvCxnSpPr>
            <a:cxnSpLocks/>
          </p:cNvCxnSpPr>
          <p:nvPr/>
        </p:nvCxnSpPr>
        <p:spPr>
          <a:xfrm>
            <a:off x="1050778" y="5516252"/>
            <a:ext cx="36359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9F342FB-E8CF-CE45-CE82-82C85101DD58}"/>
              </a:ext>
            </a:extLst>
          </p:cNvPr>
          <p:cNvCxnSpPr>
            <a:cxnSpLocks/>
          </p:cNvCxnSpPr>
          <p:nvPr/>
        </p:nvCxnSpPr>
        <p:spPr>
          <a:xfrm>
            <a:off x="1203178" y="5618160"/>
            <a:ext cx="34835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BDA163-F884-EACA-59C5-296EF6AF4336}"/>
              </a:ext>
            </a:extLst>
          </p:cNvPr>
          <p:cNvCxnSpPr>
            <a:cxnSpLocks/>
          </p:cNvCxnSpPr>
          <p:nvPr/>
        </p:nvCxnSpPr>
        <p:spPr>
          <a:xfrm>
            <a:off x="1203178" y="5709374"/>
            <a:ext cx="34835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750E92-D7EC-5A9D-F730-0D47E37FA296}"/>
              </a:ext>
            </a:extLst>
          </p:cNvPr>
          <p:cNvSpPr>
            <a:spLocks noGrp="1"/>
          </p:cNvSpPr>
          <p:nvPr>
            <p:ph type="title"/>
          </p:nvPr>
        </p:nvSpPr>
        <p:spPr>
          <a:xfrm>
            <a:off x="5699758" y="365125"/>
            <a:ext cx="5920741" cy="1325563"/>
          </a:xfrm>
        </p:spPr>
        <p:txBody>
          <a:bodyPr>
            <a:normAutofit/>
          </a:bodyPr>
          <a:lstStyle/>
          <a:p>
            <a:r>
              <a:rPr lang="en-US" sz="3200" dirty="0">
                <a:solidFill>
                  <a:srgbClr val="002366"/>
                </a:solidFill>
              </a:rPr>
              <a:t>What it will say:</a:t>
            </a:r>
          </a:p>
        </p:txBody>
      </p:sp>
    </p:spTree>
    <p:extLst>
      <p:ext uri="{BB962C8B-B14F-4D97-AF65-F5344CB8AC3E}">
        <p14:creationId xmlns:p14="http://schemas.microsoft.com/office/powerpoint/2010/main" val="3060657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628D6FB9-6E06-C03C-E33A-35998648C269}"/>
              </a:ext>
            </a:extLst>
          </p:cNvPr>
          <p:cNvPicPr>
            <a:picLocks noChangeAspect="1"/>
          </p:cNvPicPr>
          <p:nvPr/>
        </p:nvPicPr>
        <p:blipFill>
          <a:blip r:embed="rId4"/>
          <a:stretch>
            <a:fillRect/>
          </a:stretch>
        </p:blipFill>
        <p:spPr>
          <a:xfrm>
            <a:off x="349331" y="176874"/>
            <a:ext cx="5025309" cy="650425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C2BC0ED-7C9B-BFC9-9D64-A27DE33EB1D1}"/>
              </a:ext>
            </a:extLst>
          </p:cNvPr>
          <p:cNvSpPr txBox="1"/>
          <p:nvPr/>
        </p:nvSpPr>
        <p:spPr>
          <a:xfrm>
            <a:off x="5699758" y="1547984"/>
            <a:ext cx="6368539" cy="3693319"/>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sz="1800" dirty="0">
                <a:solidFill>
                  <a:srgbClr val="0070C0"/>
                </a:solidFill>
                <a:effectLst/>
                <a:latin typeface="Arial" panose="020B0604020202020204" pitchFamily="34" charset="0"/>
                <a:ea typeface="Times New Roman" panose="02020603050405020304" pitchFamily="18" charset="0"/>
              </a:rPr>
              <a:t>Audatex will now allow you to specify the Blend Refinish percentage to be used when calculating Blend Refinish labor at the profile level allowing an Insurers and shops to agree on a default blend refinish time. You may enter a value between 50% and 150%. This value is used to determine the blend refinish labor by multiplying it against the full panel refinish time.</a:t>
            </a:r>
          </a:p>
          <a:p>
            <a:pPr marR="0" lvl="0">
              <a:spcBef>
                <a:spcPts val="0"/>
              </a:spcBef>
              <a:spcAft>
                <a:spcPts val="0"/>
              </a:spcAft>
            </a:pPr>
            <a:endParaRPr lang="en-US" sz="1800" dirty="0">
              <a:solidFill>
                <a:srgbClr val="0070C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70C0"/>
                </a:solidFill>
                <a:effectLst/>
                <a:latin typeface="Arial" panose="020B0604020202020204" pitchFamily="34" charset="0"/>
                <a:ea typeface="Times New Roman" panose="02020603050405020304" pitchFamily="18" charset="0"/>
              </a:rPr>
              <a:t>When generating an estimate, the blend refinish will be calculated using the value specified at the profile level. If no value is specified, a default value of 50% blend refinish percentage will be used.</a:t>
            </a:r>
          </a:p>
          <a:p>
            <a:pPr marR="0" lvl="0">
              <a:spcBef>
                <a:spcPts val="0"/>
              </a:spcBef>
              <a:spcAft>
                <a:spcPts val="0"/>
              </a:spcAft>
            </a:pPr>
            <a:endParaRPr lang="en-US" sz="1800" dirty="0">
              <a:solidFill>
                <a:srgbClr val="0070C0"/>
              </a:solidFill>
              <a:effectLst/>
              <a:latin typeface="Calibri" panose="020F050202020403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D67F3680-F182-E856-98E8-4D7DB2AAD089}"/>
              </a:ext>
            </a:extLst>
          </p:cNvPr>
          <p:cNvSpPr/>
          <p:nvPr/>
        </p:nvSpPr>
        <p:spPr>
          <a:xfrm>
            <a:off x="898378" y="5241303"/>
            <a:ext cx="3927213" cy="6315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5B13CE4-5ABE-2120-E377-0EA146611A0C}"/>
              </a:ext>
            </a:extLst>
          </p:cNvPr>
          <p:cNvCxnSpPr/>
          <p:nvPr/>
        </p:nvCxnSpPr>
        <p:spPr>
          <a:xfrm>
            <a:off x="898378" y="5363852"/>
            <a:ext cx="108125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2B90B8-F39B-52A9-5DF4-DBD5E63587F6}"/>
              </a:ext>
            </a:extLst>
          </p:cNvPr>
          <p:cNvCxnSpPr>
            <a:cxnSpLocks/>
          </p:cNvCxnSpPr>
          <p:nvPr/>
        </p:nvCxnSpPr>
        <p:spPr>
          <a:xfrm>
            <a:off x="1050778" y="5516252"/>
            <a:ext cx="36359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9F342FB-E8CF-CE45-CE82-82C85101DD58}"/>
              </a:ext>
            </a:extLst>
          </p:cNvPr>
          <p:cNvCxnSpPr>
            <a:cxnSpLocks/>
          </p:cNvCxnSpPr>
          <p:nvPr/>
        </p:nvCxnSpPr>
        <p:spPr>
          <a:xfrm>
            <a:off x="1203178" y="5618160"/>
            <a:ext cx="34835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BDA163-F884-EACA-59C5-296EF6AF4336}"/>
              </a:ext>
            </a:extLst>
          </p:cNvPr>
          <p:cNvCxnSpPr>
            <a:cxnSpLocks/>
          </p:cNvCxnSpPr>
          <p:nvPr/>
        </p:nvCxnSpPr>
        <p:spPr>
          <a:xfrm>
            <a:off x="1203178" y="5709374"/>
            <a:ext cx="34835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1999C36-2BCD-8B6E-237A-FADACA933E63}"/>
              </a:ext>
            </a:extLst>
          </p:cNvPr>
          <p:cNvSpPr>
            <a:spLocks noGrp="1"/>
          </p:cNvSpPr>
          <p:nvPr>
            <p:ph type="title"/>
          </p:nvPr>
        </p:nvSpPr>
        <p:spPr>
          <a:xfrm>
            <a:off x="5699758" y="365125"/>
            <a:ext cx="5920741" cy="1325563"/>
          </a:xfrm>
        </p:spPr>
        <p:txBody>
          <a:bodyPr>
            <a:normAutofit/>
          </a:bodyPr>
          <a:lstStyle/>
          <a:p>
            <a:r>
              <a:rPr lang="en-US" sz="3200" dirty="0">
                <a:solidFill>
                  <a:srgbClr val="002366"/>
                </a:solidFill>
              </a:rPr>
              <a:t>What it will say:</a:t>
            </a:r>
          </a:p>
        </p:txBody>
      </p:sp>
    </p:spTree>
    <p:extLst>
      <p:ext uri="{BB962C8B-B14F-4D97-AF65-F5344CB8AC3E}">
        <p14:creationId xmlns:p14="http://schemas.microsoft.com/office/powerpoint/2010/main" val="40877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ue and orange logo with a microphone&#10;&#10;Description automatically generated">
            <a:extLst>
              <a:ext uri="{FF2B5EF4-FFF2-40B4-BE49-F238E27FC236}">
                <a16:creationId xmlns:a16="http://schemas.microsoft.com/office/drawing/2014/main" id="{D0F36052-58B6-4BE3-B6B9-F742322D4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3" name="Picture 2">
            <a:extLst>
              <a:ext uri="{FF2B5EF4-FFF2-40B4-BE49-F238E27FC236}">
                <a16:creationId xmlns:a16="http://schemas.microsoft.com/office/drawing/2014/main" id="{65757AFD-D8A8-58F1-4E2D-3F60F806A516}"/>
              </a:ext>
            </a:extLst>
          </p:cNvPr>
          <p:cNvPicPr>
            <a:picLocks noChangeAspect="1"/>
          </p:cNvPicPr>
          <p:nvPr/>
        </p:nvPicPr>
        <p:blipFill>
          <a:blip r:embed="rId4"/>
          <a:stretch>
            <a:fillRect/>
          </a:stretch>
        </p:blipFill>
        <p:spPr>
          <a:xfrm>
            <a:off x="291986" y="541791"/>
            <a:ext cx="11608028" cy="2057853"/>
          </a:xfrm>
          <a:prstGeom prst="rect">
            <a:avLst/>
          </a:prstGeom>
        </p:spPr>
      </p:pic>
      <p:pic>
        <p:nvPicPr>
          <p:cNvPr id="4" name="Picture 3">
            <a:extLst>
              <a:ext uri="{FF2B5EF4-FFF2-40B4-BE49-F238E27FC236}">
                <a16:creationId xmlns:a16="http://schemas.microsoft.com/office/drawing/2014/main" id="{49A375F9-462C-0219-3BDC-1015E492A217}"/>
              </a:ext>
            </a:extLst>
          </p:cNvPr>
          <p:cNvPicPr>
            <a:picLocks noChangeAspect="1"/>
          </p:cNvPicPr>
          <p:nvPr/>
        </p:nvPicPr>
        <p:blipFill>
          <a:blip r:embed="rId5"/>
          <a:stretch>
            <a:fillRect/>
          </a:stretch>
        </p:blipFill>
        <p:spPr>
          <a:xfrm>
            <a:off x="291986" y="3130411"/>
            <a:ext cx="11608028" cy="1351383"/>
          </a:xfrm>
          <a:prstGeom prst="rect">
            <a:avLst/>
          </a:prstGeom>
        </p:spPr>
      </p:pic>
    </p:spTree>
    <p:extLst>
      <p:ext uri="{BB962C8B-B14F-4D97-AF65-F5344CB8AC3E}">
        <p14:creationId xmlns:p14="http://schemas.microsoft.com/office/powerpoint/2010/main" val="3404201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6" name="Picture 5">
            <a:extLst>
              <a:ext uri="{FF2B5EF4-FFF2-40B4-BE49-F238E27FC236}">
                <a16:creationId xmlns:a16="http://schemas.microsoft.com/office/drawing/2014/main" id="{628D6FB9-6E06-C03C-E33A-35998648C269}"/>
              </a:ext>
            </a:extLst>
          </p:cNvPr>
          <p:cNvPicPr>
            <a:picLocks noChangeAspect="1"/>
          </p:cNvPicPr>
          <p:nvPr/>
        </p:nvPicPr>
        <p:blipFill>
          <a:blip r:embed="rId4"/>
          <a:stretch>
            <a:fillRect/>
          </a:stretch>
        </p:blipFill>
        <p:spPr>
          <a:xfrm>
            <a:off x="349331" y="176874"/>
            <a:ext cx="5025309" cy="650425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C2BC0ED-7C9B-BFC9-9D64-A27DE33EB1D1}"/>
              </a:ext>
            </a:extLst>
          </p:cNvPr>
          <p:cNvSpPr txBox="1"/>
          <p:nvPr/>
        </p:nvSpPr>
        <p:spPr>
          <a:xfrm>
            <a:off x="5699759" y="1301158"/>
            <a:ext cx="6368539" cy="2031325"/>
          </a:xfrm>
          <a:prstGeom prst="rect">
            <a:avLst/>
          </a:prstGeom>
          <a:noFill/>
        </p:spPr>
        <p:txBody>
          <a:bodyPr wrap="square" rtlCol="0">
            <a:spAutoFit/>
          </a:bodyPr>
          <a:lstStyle/>
          <a:p>
            <a:pPr marR="0" lvl="0">
              <a:spcBef>
                <a:spcPts val="0"/>
              </a:spcBef>
              <a:spcAft>
                <a:spcPts val="0"/>
              </a:spcAft>
            </a:pPr>
            <a:endParaRPr lang="en-US" sz="1800" dirty="0">
              <a:solidFill>
                <a:srgbClr val="0070C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70C0"/>
                </a:solidFill>
                <a:effectLst/>
                <a:latin typeface="Arial" panose="020B0604020202020204" pitchFamily="34" charset="0"/>
                <a:ea typeface="Times New Roman" panose="02020603050405020304" pitchFamily="18" charset="0"/>
              </a:rPr>
              <a:t>As before, an estimator can manually override the Blend Refinish percentage specified at the profile level and it will be denoted with an asterisk (*) on the estimate.</a:t>
            </a:r>
          </a:p>
          <a:p>
            <a:pPr marR="0" lvl="0">
              <a:spcBef>
                <a:spcPts val="0"/>
              </a:spcBef>
              <a:spcAft>
                <a:spcPts val="0"/>
              </a:spcAft>
            </a:pPr>
            <a:endParaRPr lang="en-US" sz="1800" dirty="0">
              <a:solidFill>
                <a:srgbClr val="0070C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70C0"/>
                </a:solidFill>
                <a:effectLst/>
                <a:latin typeface="Arial" panose="020B0604020202020204" pitchFamily="34" charset="0"/>
                <a:ea typeface="Times New Roman" panose="02020603050405020304" pitchFamily="18" charset="0"/>
              </a:rPr>
              <a:t>Additionally, a new note is now added to the bottom of all estimates showing the Blend Refinish percentage used.</a:t>
            </a:r>
            <a:endParaRPr lang="en-US" sz="1800" dirty="0">
              <a:solidFill>
                <a:srgbClr val="0070C0"/>
              </a:solidFill>
              <a:effectLst/>
              <a:latin typeface="Calibri" panose="020F050202020403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D67F3680-F182-E856-98E8-4D7DB2AAD089}"/>
              </a:ext>
            </a:extLst>
          </p:cNvPr>
          <p:cNvSpPr/>
          <p:nvPr/>
        </p:nvSpPr>
        <p:spPr>
          <a:xfrm>
            <a:off x="898378" y="5241303"/>
            <a:ext cx="3927213" cy="6315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5B13CE4-5ABE-2120-E377-0EA146611A0C}"/>
              </a:ext>
            </a:extLst>
          </p:cNvPr>
          <p:cNvCxnSpPr/>
          <p:nvPr/>
        </p:nvCxnSpPr>
        <p:spPr>
          <a:xfrm>
            <a:off x="898378" y="5363852"/>
            <a:ext cx="108125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2B90B8-F39B-52A9-5DF4-DBD5E63587F6}"/>
              </a:ext>
            </a:extLst>
          </p:cNvPr>
          <p:cNvCxnSpPr>
            <a:cxnSpLocks/>
          </p:cNvCxnSpPr>
          <p:nvPr/>
        </p:nvCxnSpPr>
        <p:spPr>
          <a:xfrm>
            <a:off x="1050778" y="5516252"/>
            <a:ext cx="36359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9F342FB-E8CF-CE45-CE82-82C85101DD58}"/>
              </a:ext>
            </a:extLst>
          </p:cNvPr>
          <p:cNvCxnSpPr>
            <a:cxnSpLocks/>
          </p:cNvCxnSpPr>
          <p:nvPr/>
        </p:nvCxnSpPr>
        <p:spPr>
          <a:xfrm>
            <a:off x="1203178" y="5618160"/>
            <a:ext cx="34835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BDA163-F884-EACA-59C5-296EF6AF4336}"/>
              </a:ext>
            </a:extLst>
          </p:cNvPr>
          <p:cNvCxnSpPr>
            <a:cxnSpLocks/>
          </p:cNvCxnSpPr>
          <p:nvPr/>
        </p:nvCxnSpPr>
        <p:spPr>
          <a:xfrm>
            <a:off x="1203178" y="5709374"/>
            <a:ext cx="34835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1999C36-2BCD-8B6E-237A-FADACA933E63}"/>
              </a:ext>
            </a:extLst>
          </p:cNvPr>
          <p:cNvSpPr>
            <a:spLocks noGrp="1"/>
          </p:cNvSpPr>
          <p:nvPr>
            <p:ph type="title"/>
          </p:nvPr>
        </p:nvSpPr>
        <p:spPr>
          <a:xfrm>
            <a:off x="5699758" y="365125"/>
            <a:ext cx="5920741" cy="1325563"/>
          </a:xfrm>
        </p:spPr>
        <p:txBody>
          <a:bodyPr>
            <a:normAutofit/>
          </a:bodyPr>
          <a:lstStyle/>
          <a:p>
            <a:r>
              <a:rPr lang="en-US" sz="3200" dirty="0">
                <a:solidFill>
                  <a:srgbClr val="002366"/>
                </a:solidFill>
              </a:rPr>
              <a:t>What it will say:</a:t>
            </a:r>
          </a:p>
        </p:txBody>
      </p:sp>
    </p:spTree>
    <p:extLst>
      <p:ext uri="{BB962C8B-B14F-4D97-AF65-F5344CB8AC3E}">
        <p14:creationId xmlns:p14="http://schemas.microsoft.com/office/powerpoint/2010/main" val="221356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2050" name="Picture 3">
            <a:extLst>
              <a:ext uri="{FF2B5EF4-FFF2-40B4-BE49-F238E27FC236}">
                <a16:creationId xmlns:a16="http://schemas.microsoft.com/office/drawing/2014/main" id="{57970AC4-CADA-1585-7403-868BA177C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23604"/>
            <a:ext cx="12192345" cy="5137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DC32275-3907-DECF-34AA-9F4F3408A720}"/>
              </a:ext>
            </a:extLst>
          </p:cNvPr>
          <p:cNvSpPr/>
          <p:nvPr/>
        </p:nvSpPr>
        <p:spPr>
          <a:xfrm>
            <a:off x="1775637" y="1297172"/>
            <a:ext cx="2179675" cy="180754"/>
          </a:xfrm>
          <a:prstGeom prst="rect">
            <a:avLst/>
          </a:prstGeom>
          <a:solidFill>
            <a:srgbClr val="F5FB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673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2050" name="Picture 3">
            <a:extLst>
              <a:ext uri="{FF2B5EF4-FFF2-40B4-BE49-F238E27FC236}">
                <a16:creationId xmlns:a16="http://schemas.microsoft.com/office/drawing/2014/main" id="{57970AC4-CADA-1585-7403-868BA177C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23604"/>
            <a:ext cx="12192345" cy="5137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51027D9-3824-C8EE-C642-1A0447CBE5CB}"/>
              </a:ext>
            </a:extLst>
          </p:cNvPr>
          <p:cNvSpPr/>
          <p:nvPr/>
        </p:nvSpPr>
        <p:spPr>
          <a:xfrm>
            <a:off x="1775637" y="1297172"/>
            <a:ext cx="2179675" cy="180754"/>
          </a:xfrm>
          <a:prstGeom prst="rect">
            <a:avLst/>
          </a:prstGeom>
          <a:solidFill>
            <a:srgbClr val="F5FB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a:extLst>
              <a:ext uri="{FF2B5EF4-FFF2-40B4-BE49-F238E27FC236}">
                <a16:creationId xmlns:a16="http://schemas.microsoft.com/office/drawing/2014/main" id="{18908BC2-11D9-98EA-126B-3115A1BB6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610" y="1503659"/>
            <a:ext cx="10068032" cy="1611681"/>
          </a:xfrm>
          <a:prstGeom prst="rect">
            <a:avLst/>
          </a:prstGeom>
          <a:ln w="28575">
            <a:solidFill>
              <a:srgbClr val="00B0F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16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7B303216-A03C-49D1-9695-CD0DC29D4F4A" descr="IMG_5023.jpg">
            <a:extLst>
              <a:ext uri="{FF2B5EF4-FFF2-40B4-BE49-F238E27FC236}">
                <a16:creationId xmlns:a16="http://schemas.microsoft.com/office/drawing/2014/main" id="{447BEDC6-5740-5C16-E090-B618494B6B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421" r="8948" b="18926"/>
          <a:stretch/>
        </p:blipFill>
        <p:spPr bwMode="auto">
          <a:xfrm>
            <a:off x="0" y="457200"/>
            <a:ext cx="12192000" cy="624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blue and orange logo with a microphone&#10;&#10;Description automatically generated">
            <a:extLst>
              <a:ext uri="{FF2B5EF4-FFF2-40B4-BE49-F238E27FC236}">
                <a16:creationId xmlns:a16="http://schemas.microsoft.com/office/drawing/2014/main" id="{E8DD9757-ABCF-D39A-135F-E5AA0AB2A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Tree>
    <p:extLst>
      <p:ext uri="{BB962C8B-B14F-4D97-AF65-F5344CB8AC3E}">
        <p14:creationId xmlns:p14="http://schemas.microsoft.com/office/powerpoint/2010/main" val="2327713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7B303216-A03C-49D1-9695-CD0DC29D4F4A" descr="IMG_5023.jpg">
            <a:extLst>
              <a:ext uri="{FF2B5EF4-FFF2-40B4-BE49-F238E27FC236}">
                <a16:creationId xmlns:a16="http://schemas.microsoft.com/office/drawing/2014/main" id="{447BEDC6-5740-5C16-E090-B618494B6B23}"/>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8421" r="8948" b="18926"/>
          <a:stretch/>
        </p:blipFill>
        <p:spPr bwMode="auto">
          <a:xfrm>
            <a:off x="0" y="457200"/>
            <a:ext cx="12192000" cy="624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blue and orange logo with a microphone&#10;&#10;Description automatically generated">
            <a:extLst>
              <a:ext uri="{FF2B5EF4-FFF2-40B4-BE49-F238E27FC236}">
                <a16:creationId xmlns:a16="http://schemas.microsoft.com/office/drawing/2014/main" id="{E8DD9757-ABCF-D39A-135F-E5AA0AB2A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2" name="Picture 9" descr="undefined">
            <a:extLst>
              <a:ext uri="{FF2B5EF4-FFF2-40B4-BE49-F238E27FC236}">
                <a16:creationId xmlns:a16="http://schemas.microsoft.com/office/drawing/2014/main" id="{CCB5AF67-1C7A-D017-025D-4A52852D3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589" y="0"/>
            <a:ext cx="5160444" cy="6880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412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blue and orange logo with a microphone&#10;&#10;Description automatically generated">
            <a:extLst>
              <a:ext uri="{FF2B5EF4-FFF2-40B4-BE49-F238E27FC236}">
                <a16:creationId xmlns:a16="http://schemas.microsoft.com/office/drawing/2014/main" id="{E8DD9757-ABCF-D39A-135F-E5AA0AB2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2" name="Picture 1">
            <a:extLst>
              <a:ext uri="{FF2B5EF4-FFF2-40B4-BE49-F238E27FC236}">
                <a16:creationId xmlns:a16="http://schemas.microsoft.com/office/drawing/2014/main" id="{8F0F5C30-D3FB-5530-120E-FDB57A1F895A}"/>
              </a:ext>
            </a:extLst>
          </p:cNvPr>
          <p:cNvPicPr>
            <a:picLocks noChangeAspect="1"/>
          </p:cNvPicPr>
          <p:nvPr/>
        </p:nvPicPr>
        <p:blipFill>
          <a:blip r:embed="rId4"/>
          <a:stretch>
            <a:fillRect/>
          </a:stretch>
        </p:blipFill>
        <p:spPr>
          <a:xfrm>
            <a:off x="537387" y="769435"/>
            <a:ext cx="11117226" cy="4467849"/>
          </a:xfrm>
          <a:prstGeom prst="rect">
            <a:avLst/>
          </a:prstGeom>
        </p:spPr>
      </p:pic>
      <p:sp>
        <p:nvSpPr>
          <p:cNvPr id="3" name="Rectangle 2">
            <a:extLst>
              <a:ext uri="{FF2B5EF4-FFF2-40B4-BE49-F238E27FC236}">
                <a16:creationId xmlns:a16="http://schemas.microsoft.com/office/drawing/2014/main" id="{F0DBF1FD-5DDB-AE0C-D6AF-AB0539E12F5D}"/>
              </a:ext>
            </a:extLst>
          </p:cNvPr>
          <p:cNvSpPr/>
          <p:nvPr/>
        </p:nvSpPr>
        <p:spPr>
          <a:xfrm>
            <a:off x="1794076" y="769435"/>
            <a:ext cx="4502552" cy="4922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84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blue and orange logo with a microphone&#10;&#10;Description automatically generated">
            <a:extLst>
              <a:ext uri="{FF2B5EF4-FFF2-40B4-BE49-F238E27FC236}">
                <a16:creationId xmlns:a16="http://schemas.microsoft.com/office/drawing/2014/main" id="{E8DD9757-ABCF-D39A-135F-E5AA0AB2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4" name="Picture 3">
            <a:extLst>
              <a:ext uri="{FF2B5EF4-FFF2-40B4-BE49-F238E27FC236}">
                <a16:creationId xmlns:a16="http://schemas.microsoft.com/office/drawing/2014/main" id="{9E5519D2-EBFC-117A-9374-1406AA649BD8}"/>
              </a:ext>
            </a:extLst>
          </p:cNvPr>
          <p:cNvPicPr>
            <a:picLocks noChangeAspect="1"/>
          </p:cNvPicPr>
          <p:nvPr/>
        </p:nvPicPr>
        <p:blipFill>
          <a:blip r:embed="rId4"/>
          <a:stretch>
            <a:fillRect/>
          </a:stretch>
        </p:blipFill>
        <p:spPr>
          <a:xfrm>
            <a:off x="583556" y="684848"/>
            <a:ext cx="10088383" cy="4563112"/>
          </a:xfrm>
          <a:prstGeom prst="rect">
            <a:avLst/>
          </a:prstGeom>
        </p:spPr>
      </p:pic>
      <p:sp>
        <p:nvSpPr>
          <p:cNvPr id="5" name="Rectangle 4">
            <a:extLst>
              <a:ext uri="{FF2B5EF4-FFF2-40B4-BE49-F238E27FC236}">
                <a16:creationId xmlns:a16="http://schemas.microsoft.com/office/drawing/2014/main" id="{F1CF30A1-A39B-EAD5-C8A3-2BD3064BD0F0}"/>
              </a:ext>
            </a:extLst>
          </p:cNvPr>
          <p:cNvSpPr/>
          <p:nvPr/>
        </p:nvSpPr>
        <p:spPr>
          <a:xfrm>
            <a:off x="1794076" y="769435"/>
            <a:ext cx="8137002" cy="6387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0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blue and orange logo with a microphone&#10;&#10;Description automatically generated">
            <a:extLst>
              <a:ext uri="{FF2B5EF4-FFF2-40B4-BE49-F238E27FC236}">
                <a16:creationId xmlns:a16="http://schemas.microsoft.com/office/drawing/2014/main" id="{E8DD9757-ABCF-D39A-135F-E5AA0AB2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4" name="Picture 3">
            <a:extLst>
              <a:ext uri="{FF2B5EF4-FFF2-40B4-BE49-F238E27FC236}">
                <a16:creationId xmlns:a16="http://schemas.microsoft.com/office/drawing/2014/main" id="{9E5519D2-EBFC-117A-9374-1406AA649BD8}"/>
              </a:ext>
            </a:extLst>
          </p:cNvPr>
          <p:cNvPicPr>
            <a:picLocks noChangeAspect="1"/>
          </p:cNvPicPr>
          <p:nvPr/>
        </p:nvPicPr>
        <p:blipFill rotWithShape="1">
          <a:blip r:embed="rId4"/>
          <a:srcRect t="30196"/>
          <a:stretch/>
        </p:blipFill>
        <p:spPr>
          <a:xfrm>
            <a:off x="583556" y="2062716"/>
            <a:ext cx="10088383" cy="3185243"/>
          </a:xfrm>
          <a:prstGeom prst="rect">
            <a:avLst/>
          </a:prstGeom>
        </p:spPr>
      </p:pic>
      <p:pic>
        <p:nvPicPr>
          <p:cNvPr id="7" name="Picture 6">
            <a:extLst>
              <a:ext uri="{FF2B5EF4-FFF2-40B4-BE49-F238E27FC236}">
                <a16:creationId xmlns:a16="http://schemas.microsoft.com/office/drawing/2014/main" id="{7D36A9E4-7B8A-2501-C104-ED6F000DE472}"/>
              </a:ext>
            </a:extLst>
          </p:cNvPr>
          <p:cNvPicPr>
            <a:picLocks noChangeAspect="1"/>
          </p:cNvPicPr>
          <p:nvPr/>
        </p:nvPicPr>
        <p:blipFill>
          <a:blip r:embed="rId5"/>
          <a:stretch>
            <a:fillRect/>
          </a:stretch>
        </p:blipFill>
        <p:spPr>
          <a:xfrm>
            <a:off x="0" y="599632"/>
            <a:ext cx="12192000" cy="318135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2CAF0F52-1F10-68D7-ED08-AACCA86EABCA}"/>
              </a:ext>
            </a:extLst>
          </p:cNvPr>
          <p:cNvSpPr/>
          <p:nvPr/>
        </p:nvSpPr>
        <p:spPr>
          <a:xfrm>
            <a:off x="78045" y="2743199"/>
            <a:ext cx="4823564" cy="2844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135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blue and orange logo with a microphone&#10;&#10;Description automatically generated">
            <a:extLst>
              <a:ext uri="{FF2B5EF4-FFF2-40B4-BE49-F238E27FC236}">
                <a16:creationId xmlns:a16="http://schemas.microsoft.com/office/drawing/2014/main" id="{E8DD9757-ABCF-D39A-135F-E5AA0AB2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4" name="Picture 3">
            <a:extLst>
              <a:ext uri="{FF2B5EF4-FFF2-40B4-BE49-F238E27FC236}">
                <a16:creationId xmlns:a16="http://schemas.microsoft.com/office/drawing/2014/main" id="{9E5519D2-EBFC-117A-9374-1406AA649BD8}"/>
              </a:ext>
            </a:extLst>
          </p:cNvPr>
          <p:cNvPicPr>
            <a:picLocks noChangeAspect="1"/>
          </p:cNvPicPr>
          <p:nvPr/>
        </p:nvPicPr>
        <p:blipFill rotWithShape="1">
          <a:blip r:embed="rId4"/>
          <a:srcRect t="30196"/>
          <a:stretch/>
        </p:blipFill>
        <p:spPr>
          <a:xfrm>
            <a:off x="583556" y="2062716"/>
            <a:ext cx="10088383" cy="3185243"/>
          </a:xfrm>
          <a:prstGeom prst="rect">
            <a:avLst/>
          </a:prstGeom>
        </p:spPr>
      </p:pic>
      <p:pic>
        <p:nvPicPr>
          <p:cNvPr id="3" name="Picture 2">
            <a:extLst>
              <a:ext uri="{FF2B5EF4-FFF2-40B4-BE49-F238E27FC236}">
                <a16:creationId xmlns:a16="http://schemas.microsoft.com/office/drawing/2014/main" id="{EC4A872E-6B30-DC6F-34C2-58722DF3D24A}"/>
              </a:ext>
            </a:extLst>
          </p:cNvPr>
          <p:cNvPicPr>
            <a:picLocks noChangeAspect="1"/>
          </p:cNvPicPr>
          <p:nvPr/>
        </p:nvPicPr>
        <p:blipFill rotWithShape="1">
          <a:blip r:embed="rId5"/>
          <a:srcRect l="14912" r="2423"/>
          <a:stretch/>
        </p:blipFill>
        <p:spPr>
          <a:xfrm>
            <a:off x="10686" y="571592"/>
            <a:ext cx="12181314" cy="127847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A76BF8E-3623-5166-CDD0-D35ED917D006}"/>
              </a:ext>
            </a:extLst>
          </p:cNvPr>
          <p:cNvSpPr/>
          <p:nvPr/>
        </p:nvSpPr>
        <p:spPr>
          <a:xfrm>
            <a:off x="5627747" y="1210828"/>
            <a:ext cx="2803872" cy="2844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778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blue and orange logo with a microphone&#10;&#10;Description automatically generated">
            <a:extLst>
              <a:ext uri="{FF2B5EF4-FFF2-40B4-BE49-F238E27FC236}">
                <a16:creationId xmlns:a16="http://schemas.microsoft.com/office/drawing/2014/main" id="{E8DD9757-ABCF-D39A-135F-E5AA0AB2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4" name="Picture 3">
            <a:extLst>
              <a:ext uri="{FF2B5EF4-FFF2-40B4-BE49-F238E27FC236}">
                <a16:creationId xmlns:a16="http://schemas.microsoft.com/office/drawing/2014/main" id="{9E5519D2-EBFC-117A-9374-1406AA649BD8}"/>
              </a:ext>
            </a:extLst>
          </p:cNvPr>
          <p:cNvPicPr>
            <a:picLocks noChangeAspect="1"/>
          </p:cNvPicPr>
          <p:nvPr/>
        </p:nvPicPr>
        <p:blipFill rotWithShape="1">
          <a:blip r:embed="rId4"/>
          <a:srcRect t="30196"/>
          <a:stretch/>
        </p:blipFill>
        <p:spPr>
          <a:xfrm>
            <a:off x="583556" y="2062716"/>
            <a:ext cx="10088383" cy="3185243"/>
          </a:xfrm>
          <a:prstGeom prst="rect">
            <a:avLst/>
          </a:prstGeom>
        </p:spPr>
      </p:pic>
      <p:pic>
        <p:nvPicPr>
          <p:cNvPr id="3" name="Picture 2">
            <a:extLst>
              <a:ext uri="{FF2B5EF4-FFF2-40B4-BE49-F238E27FC236}">
                <a16:creationId xmlns:a16="http://schemas.microsoft.com/office/drawing/2014/main" id="{EC4A872E-6B30-DC6F-34C2-58722DF3D24A}"/>
              </a:ext>
            </a:extLst>
          </p:cNvPr>
          <p:cNvPicPr>
            <a:picLocks noChangeAspect="1"/>
          </p:cNvPicPr>
          <p:nvPr/>
        </p:nvPicPr>
        <p:blipFill rotWithShape="1">
          <a:blip r:embed="rId5"/>
          <a:srcRect l="14912" r="2423"/>
          <a:stretch/>
        </p:blipFill>
        <p:spPr>
          <a:xfrm>
            <a:off x="10686" y="571592"/>
            <a:ext cx="12181314" cy="127847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A76BF8E-3623-5166-CDD0-D35ED917D006}"/>
              </a:ext>
            </a:extLst>
          </p:cNvPr>
          <p:cNvSpPr/>
          <p:nvPr/>
        </p:nvSpPr>
        <p:spPr>
          <a:xfrm>
            <a:off x="5627747" y="1210828"/>
            <a:ext cx="2803872" cy="2844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903621C-D154-E366-D929-9BB3391CD8D6}"/>
              </a:ext>
            </a:extLst>
          </p:cNvPr>
          <p:cNvPicPr>
            <a:picLocks noChangeAspect="1"/>
          </p:cNvPicPr>
          <p:nvPr/>
        </p:nvPicPr>
        <p:blipFill rotWithShape="1">
          <a:blip r:embed="rId6"/>
          <a:srcRect b="17028"/>
          <a:stretch/>
        </p:blipFill>
        <p:spPr>
          <a:xfrm>
            <a:off x="10686" y="571591"/>
            <a:ext cx="12181314" cy="6137553"/>
          </a:xfrm>
          <a:prstGeom prst="rect">
            <a:avLst/>
          </a:prstGeom>
        </p:spPr>
      </p:pic>
      <p:pic>
        <p:nvPicPr>
          <p:cNvPr id="7" name="Picture 6" descr="A blue and orange logo with a microphone&#10;&#10;Description automatically generated">
            <a:extLst>
              <a:ext uri="{FF2B5EF4-FFF2-40B4-BE49-F238E27FC236}">
                <a16:creationId xmlns:a16="http://schemas.microsoft.com/office/drawing/2014/main" id="{9B3D4BC8-B262-5C9C-0A63-97731B3F1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2" y="6003536"/>
            <a:ext cx="1133595" cy="666951"/>
          </a:xfrm>
          <a:prstGeom prst="rect">
            <a:avLst/>
          </a:prstGeom>
        </p:spPr>
      </p:pic>
      <p:sp>
        <p:nvSpPr>
          <p:cNvPr id="8" name="Rectangle 7">
            <a:extLst>
              <a:ext uri="{FF2B5EF4-FFF2-40B4-BE49-F238E27FC236}">
                <a16:creationId xmlns:a16="http://schemas.microsoft.com/office/drawing/2014/main" id="{1B8B49B7-CD27-FFF4-A372-3FB13FE9BBD3}"/>
              </a:ext>
            </a:extLst>
          </p:cNvPr>
          <p:cNvSpPr/>
          <p:nvPr/>
        </p:nvSpPr>
        <p:spPr>
          <a:xfrm>
            <a:off x="127591" y="1743009"/>
            <a:ext cx="7517218" cy="2844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991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831834BF-4618-21AC-812C-8FD7F0FCFBA9}"/>
              </a:ext>
            </a:extLst>
          </p:cNvPr>
          <p:cNvPicPr>
            <a:picLocks noChangeAspect="1"/>
          </p:cNvPicPr>
          <p:nvPr/>
        </p:nvPicPr>
        <p:blipFill rotWithShape="1">
          <a:blip r:embed="rId3">
            <a:extLst>
              <a:ext uri="{28A0092B-C50C-407E-A947-70E740481C1C}">
                <a14:useLocalDpi xmlns:a14="http://schemas.microsoft.com/office/drawing/2010/main" val="0"/>
              </a:ext>
            </a:extLst>
          </a:blip>
          <a:srcRect t="23611" b="8174"/>
          <a:stretch/>
        </p:blipFill>
        <p:spPr>
          <a:xfrm>
            <a:off x="1" y="447675"/>
            <a:ext cx="12192000" cy="6238875"/>
          </a:xfrm>
          <a:prstGeom prst="rect">
            <a:avLst/>
          </a:prstGeom>
        </p:spPr>
      </p:pic>
      <p:pic>
        <p:nvPicPr>
          <p:cNvPr id="2" name="Picture 1" descr="A blue and orange logo with a microphone&#10;&#10;Description automatically generated">
            <a:extLst>
              <a:ext uri="{FF2B5EF4-FFF2-40B4-BE49-F238E27FC236}">
                <a16:creationId xmlns:a16="http://schemas.microsoft.com/office/drawing/2014/main" id="{D0F36052-58B6-4BE3-B6B9-F742322D4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Tree>
    <p:extLst>
      <p:ext uri="{BB962C8B-B14F-4D97-AF65-F5344CB8AC3E}">
        <p14:creationId xmlns:p14="http://schemas.microsoft.com/office/powerpoint/2010/main" val="2444816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1026" name="Picture 2">
            <a:extLst>
              <a:ext uri="{FF2B5EF4-FFF2-40B4-BE49-F238E27FC236}">
                <a16:creationId xmlns:a16="http://schemas.microsoft.com/office/drawing/2014/main" id="{4DD07347-1972-F22E-7BEF-4D256B7CB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034" y="2696476"/>
            <a:ext cx="5709931" cy="146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270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dirty="0">
                <a:solidFill>
                  <a:srgbClr val="002366"/>
                </a:solidFill>
              </a:rPr>
              <a:t>CONCLUSIONS + CONVERSATIONS</a:t>
            </a:r>
          </a:p>
        </p:txBody>
      </p:sp>
      <p:pic>
        <p:nvPicPr>
          <p:cNvPr id="4" name="Picture 3" descr="A blue and orange logo with a microphone&#10;&#10;Description automatically generated">
            <a:extLst>
              <a:ext uri="{FF2B5EF4-FFF2-40B4-BE49-F238E27FC236}">
                <a16:creationId xmlns:a16="http://schemas.microsoft.com/office/drawing/2014/main" id="{B613EE15-8A6F-FA08-E06D-D9C364EC8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
        <p:nvSpPr>
          <p:cNvPr id="5" name="TextBox 4">
            <a:extLst>
              <a:ext uri="{FF2B5EF4-FFF2-40B4-BE49-F238E27FC236}">
                <a16:creationId xmlns:a16="http://schemas.microsoft.com/office/drawing/2014/main" id="{CC1C51AA-45C6-E99A-5241-8A789F79F9C0}"/>
              </a:ext>
            </a:extLst>
          </p:cNvPr>
          <p:cNvSpPr txBox="1"/>
          <p:nvPr/>
        </p:nvSpPr>
        <p:spPr>
          <a:xfrm>
            <a:off x="464745" y="2905780"/>
            <a:ext cx="11262510" cy="523220"/>
          </a:xfrm>
          <a:prstGeom prst="rect">
            <a:avLst/>
          </a:prstGeom>
          <a:noFill/>
        </p:spPr>
        <p:txBody>
          <a:bodyPr wrap="square">
            <a:spAutoFit/>
          </a:bodyPr>
          <a:lstStyle/>
          <a:p>
            <a:pPr marL="0" marR="0">
              <a:spcBef>
                <a:spcPts val="0"/>
              </a:spcBef>
              <a:spcAft>
                <a:spcPts val="0"/>
              </a:spcAft>
            </a:pPr>
            <a:r>
              <a:rPr lang="en-US" sz="2800" dirty="0">
                <a:solidFill>
                  <a:srgbClr val="1F497D"/>
                </a:solidFill>
                <a:effectLst/>
                <a:latin typeface="Arial" panose="020B0604020202020204" pitchFamily="34" charset="0"/>
                <a:ea typeface="Calibri" panose="020F0502020204030204" pitchFamily="34" charset="0"/>
              </a:rPr>
              <a:t>[No material has been provided by Mitchell at the time of presentation]</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94900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erson wearing a virtual reality headset&#10;&#10;Description automatically generated">
            <a:extLst>
              <a:ext uri="{FF2B5EF4-FFF2-40B4-BE49-F238E27FC236}">
                <a16:creationId xmlns:a16="http://schemas.microsoft.com/office/drawing/2014/main" id="{42210522-4E6F-CF27-7D5A-3580E353AAB8}"/>
              </a:ext>
            </a:extLst>
          </p:cNvPr>
          <p:cNvPicPr>
            <a:picLocks noChangeAspect="1"/>
          </p:cNvPicPr>
          <p:nvPr/>
        </p:nvPicPr>
        <p:blipFill rotWithShape="1">
          <a:blip r:embed="rId3">
            <a:extLst>
              <a:ext uri="{28A0092B-C50C-407E-A947-70E740481C1C}">
                <a14:useLocalDpi xmlns:a14="http://schemas.microsoft.com/office/drawing/2010/main" val="0"/>
              </a:ext>
            </a:extLst>
          </a:blip>
          <a:srcRect t="31657"/>
          <a:stretch/>
        </p:blipFill>
        <p:spPr>
          <a:xfrm>
            <a:off x="0" y="457200"/>
            <a:ext cx="12192000" cy="6246223"/>
          </a:xfrm>
          <a:prstGeom prst="rect">
            <a:avLst/>
          </a:prstGeom>
        </p:spPr>
      </p:pic>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0" y="3735646"/>
            <a:ext cx="12192000" cy="1941847"/>
          </a:xfrm>
          <a:gradFill>
            <a:gsLst>
              <a:gs pos="0">
                <a:schemeClr val="bg1">
                  <a:alpha val="0"/>
                </a:schemeClr>
              </a:gs>
              <a:gs pos="29000">
                <a:schemeClr val="bg1"/>
              </a:gs>
              <a:gs pos="68000">
                <a:schemeClr val="bg1"/>
              </a:gs>
              <a:gs pos="100000">
                <a:schemeClr val="bg1">
                  <a:alpha val="0"/>
                </a:schemeClr>
              </a:gs>
            </a:gsLst>
            <a:lin ang="5400000" scaled="1"/>
          </a:gradFill>
        </p:spPr>
        <p:txBody>
          <a:bodyPr/>
          <a:lstStyle/>
          <a:p>
            <a:r>
              <a:rPr lang="en-US" dirty="0">
                <a:solidFill>
                  <a:srgbClr val="002366"/>
                </a:solidFill>
              </a:rPr>
              <a:t>	QUESTIONS AND DISCUSSION?</a:t>
            </a:r>
          </a:p>
        </p:txBody>
      </p:sp>
      <p:pic>
        <p:nvPicPr>
          <p:cNvPr id="3" name="Picture 2" descr="A blue and orange logo with a microphone&#10;&#10;Description automatically generated">
            <a:extLst>
              <a:ext uri="{FF2B5EF4-FFF2-40B4-BE49-F238E27FC236}">
                <a16:creationId xmlns:a16="http://schemas.microsoft.com/office/drawing/2014/main" id="{6975DA65-18BA-86B5-978A-ED6908DD8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Tree>
    <p:extLst>
      <p:ext uri="{BB962C8B-B14F-4D97-AF65-F5344CB8AC3E}">
        <p14:creationId xmlns:p14="http://schemas.microsoft.com/office/powerpoint/2010/main" val="2034073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838200" y="2133484"/>
            <a:ext cx="10515600" cy="1941847"/>
          </a:xfrm>
        </p:spPr>
        <p:txBody>
          <a:bodyPr/>
          <a:lstStyle/>
          <a:p>
            <a:r>
              <a:rPr lang="en-US" dirty="0">
                <a:solidFill>
                  <a:srgbClr val="002366"/>
                </a:solidFill>
              </a:rPr>
              <a:t>UPCOMING MEETING: November </a:t>
            </a:r>
          </a:p>
        </p:txBody>
      </p:sp>
      <p:sp>
        <p:nvSpPr>
          <p:cNvPr id="3" name="TextBox 2">
            <a:extLst>
              <a:ext uri="{FF2B5EF4-FFF2-40B4-BE49-F238E27FC236}">
                <a16:creationId xmlns:a16="http://schemas.microsoft.com/office/drawing/2014/main" id="{F1BC4CBA-4A9D-F05F-D6F1-971C508AA5E1}"/>
              </a:ext>
            </a:extLst>
          </p:cNvPr>
          <p:cNvSpPr txBox="1"/>
          <p:nvPr/>
        </p:nvSpPr>
        <p:spPr>
          <a:xfrm>
            <a:off x="838200" y="3429000"/>
            <a:ext cx="9879418" cy="1446550"/>
          </a:xfrm>
          <a:prstGeom prst="rect">
            <a:avLst/>
          </a:prstGeom>
          <a:noFill/>
        </p:spPr>
        <p:txBody>
          <a:bodyPr wrap="square" rtlCol="0">
            <a:spAutoFit/>
          </a:bodyPr>
          <a:lstStyle/>
          <a:p>
            <a:pPr marR="0" lvl="0">
              <a:spcBef>
                <a:spcPts val="0"/>
              </a:spcBef>
              <a:spcAft>
                <a:spcPts val="0"/>
              </a:spcAft>
            </a:pPr>
            <a:r>
              <a:rPr lang="en-US" sz="4400" b="1" dirty="0">
                <a:solidFill>
                  <a:srgbClr val="0070C0"/>
                </a:solidFill>
                <a:effectLst/>
                <a:latin typeface="Arial" panose="020B0604020202020204" pitchFamily="34" charset="0"/>
                <a:ea typeface="Times New Roman" panose="02020603050405020304" pitchFamily="18" charset="0"/>
              </a:rPr>
              <a:t>Exploring the purpose and challenges of core programs</a:t>
            </a:r>
            <a:endParaRPr lang="en-US" sz="4400" b="1" dirty="0">
              <a:solidFill>
                <a:srgbClr val="0070C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26028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495300" y="365125"/>
            <a:ext cx="11125200" cy="1325563"/>
          </a:xfrm>
        </p:spPr>
        <p:txBody>
          <a:bodyPr/>
          <a:lstStyle/>
          <a:p>
            <a:r>
              <a:rPr lang="en-US" sz="4400" dirty="0">
                <a:solidFill>
                  <a:srgbClr val="002366"/>
                </a:solidFill>
              </a:rPr>
              <a:t>SPECIAL THANKS TO</a:t>
            </a:r>
            <a:endParaRPr lang="en-US" dirty="0">
              <a:solidFill>
                <a:srgbClr val="002366"/>
              </a:solidFill>
            </a:endParaRPr>
          </a:p>
        </p:txBody>
      </p:sp>
      <p:pic>
        <p:nvPicPr>
          <p:cNvPr id="6" name="Picture 5" descr="Logo&#10;&#10;Description automatically generated">
            <a:extLst>
              <a:ext uri="{FF2B5EF4-FFF2-40B4-BE49-F238E27FC236}">
                <a16:creationId xmlns:a16="http://schemas.microsoft.com/office/drawing/2014/main" id="{22287CB1-98FB-D9F6-29FA-B36E80936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2341454"/>
            <a:ext cx="1638300" cy="878539"/>
          </a:xfrm>
          <a:prstGeom prst="rect">
            <a:avLst/>
          </a:prstGeom>
        </p:spPr>
      </p:pic>
      <p:pic>
        <p:nvPicPr>
          <p:cNvPr id="11" name="Picture 10" descr="Logo, company name&#10;&#10;Description automatically generated">
            <a:extLst>
              <a:ext uri="{FF2B5EF4-FFF2-40B4-BE49-F238E27FC236}">
                <a16:creationId xmlns:a16="http://schemas.microsoft.com/office/drawing/2014/main" id="{67133E0A-8182-830F-1DA7-54A3181B2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564" y="1962265"/>
            <a:ext cx="1560325" cy="156032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CD6A7B37-E3FD-9B22-A003-C8D04427F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3736" y="2269997"/>
            <a:ext cx="1888127" cy="944863"/>
          </a:xfrm>
          <a:prstGeom prst="rect">
            <a:avLst/>
          </a:prstGeom>
        </p:spPr>
      </p:pic>
      <p:pic>
        <p:nvPicPr>
          <p:cNvPr id="17" name="Picture 16" descr="Logo&#10;&#10;Description automatically generated">
            <a:extLst>
              <a:ext uri="{FF2B5EF4-FFF2-40B4-BE49-F238E27FC236}">
                <a16:creationId xmlns:a16="http://schemas.microsoft.com/office/drawing/2014/main" id="{6ABB817A-B189-9D2B-001B-7BC66D0DF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7095" y="4242288"/>
            <a:ext cx="1367262" cy="1060388"/>
          </a:xfrm>
          <a:prstGeom prst="rect">
            <a:avLst/>
          </a:prstGeom>
        </p:spPr>
      </p:pic>
      <p:pic>
        <p:nvPicPr>
          <p:cNvPr id="19" name="Picture 18" descr="Logo, company name&#10;&#10;Description automatically generated">
            <a:extLst>
              <a:ext uri="{FF2B5EF4-FFF2-40B4-BE49-F238E27FC236}">
                <a16:creationId xmlns:a16="http://schemas.microsoft.com/office/drawing/2014/main" id="{B419CCE9-3E6C-3431-8658-E99FDC6748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1" y="3870759"/>
            <a:ext cx="3555823" cy="1778201"/>
          </a:xfrm>
          <a:prstGeom prst="rect">
            <a:avLst/>
          </a:prstGeom>
        </p:spPr>
      </p:pic>
      <p:pic>
        <p:nvPicPr>
          <p:cNvPr id="21" name="Picture 20" descr="Diagram, logo, company name&#10;&#10;Description automatically generated">
            <a:extLst>
              <a:ext uri="{FF2B5EF4-FFF2-40B4-BE49-F238E27FC236}">
                <a16:creationId xmlns:a16="http://schemas.microsoft.com/office/drawing/2014/main" id="{911E9D1B-778E-A85E-01F1-CB7F4ABC27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2629" y="4237963"/>
            <a:ext cx="2531240" cy="1064713"/>
          </a:xfrm>
          <a:prstGeom prst="rect">
            <a:avLst/>
          </a:prstGeom>
        </p:spPr>
      </p:pic>
      <p:pic>
        <p:nvPicPr>
          <p:cNvPr id="1027" name="Picture 3">
            <a:extLst>
              <a:ext uri="{FF2B5EF4-FFF2-40B4-BE49-F238E27FC236}">
                <a16:creationId xmlns:a16="http://schemas.microsoft.com/office/drawing/2014/main" id="{85D8C815-B285-89F9-60E0-AA5A6132B1B9}"/>
              </a:ext>
            </a:extLst>
          </p:cNvPr>
          <p:cNvPicPr>
            <a:picLocks noChangeAspect="1" noChangeArrowheads="1"/>
          </p:cNvPicPr>
          <p:nvPr/>
        </p:nvPicPr>
        <p:blipFill>
          <a:blip r:embed="rId9">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8847890" y="4083978"/>
            <a:ext cx="2619820" cy="132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 company name&#10;&#10;Description automatically generated">
            <a:extLst>
              <a:ext uri="{FF2B5EF4-FFF2-40B4-BE49-F238E27FC236}">
                <a16:creationId xmlns:a16="http://schemas.microsoft.com/office/drawing/2014/main" id="{B09FC27C-5EC4-2872-A98D-A4EC1BBD07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0222" y="1999477"/>
            <a:ext cx="4546600" cy="1485900"/>
          </a:xfrm>
          <a:prstGeom prst="rect">
            <a:avLst/>
          </a:prstGeom>
        </p:spPr>
      </p:pic>
    </p:spTree>
    <p:extLst>
      <p:ext uri="{BB962C8B-B14F-4D97-AF65-F5344CB8AC3E}">
        <p14:creationId xmlns:p14="http://schemas.microsoft.com/office/powerpoint/2010/main" val="2717748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ue and orange logo with a microphone&#10;&#10;Description automatically generated">
            <a:extLst>
              <a:ext uri="{FF2B5EF4-FFF2-40B4-BE49-F238E27FC236}">
                <a16:creationId xmlns:a16="http://schemas.microsoft.com/office/drawing/2014/main" id="{D0F36052-58B6-4BE3-B6B9-F742322D4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sp>
        <p:nvSpPr>
          <p:cNvPr id="5" name="Title 1">
            <a:extLst>
              <a:ext uri="{FF2B5EF4-FFF2-40B4-BE49-F238E27FC236}">
                <a16:creationId xmlns:a16="http://schemas.microsoft.com/office/drawing/2014/main" id="{4920961A-28B2-6190-72A7-A7FF3DACACA3}"/>
              </a:ext>
            </a:extLst>
          </p:cNvPr>
          <p:cNvSpPr>
            <a:spLocks noGrp="1"/>
          </p:cNvSpPr>
          <p:nvPr>
            <p:ph type="title"/>
          </p:nvPr>
        </p:nvSpPr>
        <p:spPr>
          <a:xfrm>
            <a:off x="838200" y="365125"/>
            <a:ext cx="10515600" cy="1325563"/>
          </a:xfrm>
        </p:spPr>
        <p:txBody>
          <a:bodyPr/>
          <a:lstStyle/>
          <a:p>
            <a:r>
              <a:rPr lang="en-US" sz="4400" dirty="0">
                <a:solidFill>
                  <a:srgbClr val="002366"/>
                </a:solidFill>
              </a:rPr>
              <a:t>CCC / MOTOR</a:t>
            </a:r>
            <a:endParaRPr lang="en-US" dirty="0">
              <a:solidFill>
                <a:srgbClr val="002366"/>
              </a:solidFill>
            </a:endParaRPr>
          </a:p>
        </p:txBody>
      </p:sp>
      <p:pic>
        <p:nvPicPr>
          <p:cNvPr id="6" name="Picture 5">
            <a:extLst>
              <a:ext uri="{FF2B5EF4-FFF2-40B4-BE49-F238E27FC236}">
                <a16:creationId xmlns:a16="http://schemas.microsoft.com/office/drawing/2014/main" id="{61DDEE45-653B-553B-74B6-3167371003FC}"/>
              </a:ext>
            </a:extLst>
          </p:cNvPr>
          <p:cNvPicPr>
            <a:picLocks noChangeAspect="1"/>
          </p:cNvPicPr>
          <p:nvPr/>
        </p:nvPicPr>
        <p:blipFill>
          <a:blip r:embed="rId4"/>
          <a:stretch>
            <a:fillRect/>
          </a:stretch>
        </p:blipFill>
        <p:spPr>
          <a:xfrm>
            <a:off x="838200" y="1420821"/>
            <a:ext cx="9421048" cy="507205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B2C92A0A-CA91-D3AB-9F5C-FB7454E88FB1}"/>
              </a:ext>
            </a:extLst>
          </p:cNvPr>
          <p:cNvSpPr/>
          <p:nvPr/>
        </p:nvSpPr>
        <p:spPr>
          <a:xfrm>
            <a:off x="838200" y="3687774"/>
            <a:ext cx="2629811" cy="4040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928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ue and orange logo with a microphone&#10;&#10;Description automatically generated">
            <a:extLst>
              <a:ext uri="{FF2B5EF4-FFF2-40B4-BE49-F238E27FC236}">
                <a16:creationId xmlns:a16="http://schemas.microsoft.com/office/drawing/2014/main" id="{D0F36052-58B6-4BE3-B6B9-F742322D4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3" y="5964880"/>
            <a:ext cx="1133595" cy="666951"/>
          </a:xfrm>
          <a:prstGeom prst="rect">
            <a:avLst/>
          </a:prstGeom>
        </p:spPr>
      </p:pic>
      <p:pic>
        <p:nvPicPr>
          <p:cNvPr id="3" name="Picture 2">
            <a:extLst>
              <a:ext uri="{FF2B5EF4-FFF2-40B4-BE49-F238E27FC236}">
                <a16:creationId xmlns:a16="http://schemas.microsoft.com/office/drawing/2014/main" id="{A5ACC565-8778-43FE-0DD4-430BFAD748F3}"/>
              </a:ext>
            </a:extLst>
          </p:cNvPr>
          <p:cNvPicPr>
            <a:picLocks noChangeAspect="1"/>
          </p:cNvPicPr>
          <p:nvPr/>
        </p:nvPicPr>
        <p:blipFill>
          <a:blip r:embed="rId4"/>
          <a:stretch>
            <a:fillRect/>
          </a:stretch>
        </p:blipFill>
        <p:spPr>
          <a:xfrm>
            <a:off x="838200" y="1370783"/>
            <a:ext cx="9496425" cy="459409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36B0FECF-7B07-692E-1B6C-127A291F654E}"/>
              </a:ext>
            </a:extLst>
          </p:cNvPr>
          <p:cNvSpPr/>
          <p:nvPr/>
        </p:nvSpPr>
        <p:spPr>
          <a:xfrm>
            <a:off x="1611590" y="4497468"/>
            <a:ext cx="3477214" cy="3619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920961A-28B2-6190-72A7-A7FF3DACACA3}"/>
              </a:ext>
            </a:extLst>
          </p:cNvPr>
          <p:cNvSpPr>
            <a:spLocks noGrp="1"/>
          </p:cNvSpPr>
          <p:nvPr>
            <p:ph type="title"/>
          </p:nvPr>
        </p:nvSpPr>
        <p:spPr>
          <a:xfrm>
            <a:off x="838200" y="365125"/>
            <a:ext cx="10515600" cy="1325563"/>
          </a:xfrm>
        </p:spPr>
        <p:txBody>
          <a:bodyPr/>
          <a:lstStyle/>
          <a:p>
            <a:r>
              <a:rPr lang="en-US" sz="4400" dirty="0">
                <a:solidFill>
                  <a:srgbClr val="002366"/>
                </a:solidFill>
              </a:rPr>
              <a:t>AUDATEX / SOLERA</a:t>
            </a:r>
            <a:endParaRPr lang="en-US" dirty="0">
              <a:solidFill>
                <a:srgbClr val="002366"/>
              </a:solidFill>
            </a:endParaRPr>
          </a:p>
        </p:txBody>
      </p:sp>
    </p:spTree>
    <p:extLst>
      <p:ext uri="{BB962C8B-B14F-4D97-AF65-F5344CB8AC3E}">
        <p14:creationId xmlns:p14="http://schemas.microsoft.com/office/powerpoint/2010/main" val="2688588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 Fonts">
      <a:majorFont>
        <a:latin typeface="Anton"/>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3301</TotalTime>
  <Words>1923</Words>
  <Application>Microsoft Office PowerPoint</Application>
  <PresentationFormat>Widescreen</PresentationFormat>
  <Paragraphs>221</Paragraphs>
  <Slides>63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Anton</vt:lpstr>
      <vt:lpstr>Arial</vt:lpstr>
      <vt:lpstr>Calibri</vt:lpstr>
      <vt:lpstr>Cocogoose Pro Light</vt:lpstr>
      <vt:lpstr>Lucida Sans</vt:lpstr>
      <vt:lpstr>Symbol</vt:lpstr>
      <vt:lpstr>Office Theme</vt:lpstr>
      <vt:lpstr>Blend Study – the Sequel!</vt:lpstr>
      <vt:lpstr>Parts &amp; Materials Committee</vt:lpstr>
      <vt:lpstr>BLEND  ADJACENT PANEL FOR COLOR MATCH </vt:lpstr>
      <vt:lpstr>PowerPoint Presentation</vt:lpstr>
      <vt:lpstr>PowerPoint Presentation</vt:lpstr>
      <vt:lpstr>PowerPoint Presentation</vt:lpstr>
      <vt:lpstr>SPECIAL THANKS TO</vt:lpstr>
      <vt:lpstr>CCC / MOTOR</vt:lpstr>
      <vt:lpstr>AUDATEX / SOLERA</vt:lpstr>
      <vt:lpstr>MITCHELL</vt:lpstr>
      <vt:lpstr>PowerPoint Presentation</vt:lpstr>
      <vt:lpstr>THE BASIS OF THE RESEARCH</vt:lpstr>
      <vt:lpstr>CCC - BLEND</vt:lpstr>
      <vt:lpstr>AUDATEX - BLEND</vt:lpstr>
      <vt:lpstr>MITCHELL - BLEND</vt:lpstr>
      <vt:lpstr>THIS WAS A COMPARATIVE ANALYSIS OF TWO REFINISH OPERATIONS…</vt:lpstr>
      <vt:lpstr>WHY THIS WAS NOT A REFINISH TIME STUDY</vt:lpstr>
      <vt:lpstr>WHY THIS WAS NOT A REFINISH TIME STUDY</vt:lpstr>
      <vt:lpstr>WHY THIS WAS NOT A REFINISH TIME STUDY</vt:lpstr>
      <vt:lpstr>WHY THIS WAS NOT A REFINISH TIME STUDY</vt:lpstr>
      <vt:lpstr>WHAT WE DID DO IN THE COMPARISON</vt:lpstr>
      <vt:lpstr>PowerPoint Presentation</vt:lpstr>
      <vt:lpstr>RESULTS – SOLID – OXFORD WHITE YZ/Z1 </vt:lpstr>
      <vt:lpstr>RESULTS – METALLIC – INGOT SILVER METALLIC, UX</vt:lpstr>
      <vt:lpstr>RESULTS – 3-STAGE – WHITE PLATINUM TRI-COAT, UG</vt:lpstr>
      <vt:lpstr>RESULTS – OVERALL AVERAGE </vt:lpstr>
      <vt:lpstr>CONCLUSIONS + IMPLICATIONS</vt:lpstr>
      <vt:lpstr>CONCLUSIONS + IMPLICATIONS</vt:lpstr>
      <vt:lpstr>CONCLUSIONS + IMPLICATIONS</vt:lpstr>
      <vt:lpstr>CONCLUSIONS + IMPLICATIONS</vt:lpstr>
      <vt:lpstr>CONCLUSIONS + CONVERSATIONS</vt:lpstr>
      <vt:lpstr>CONCLUSIONS + CONVERSATIONS</vt:lpstr>
      <vt:lpstr>CONCLUSIONS + CONVERSATIONS</vt:lpstr>
      <vt:lpstr>CONCLUSIONS + CONVERSATIONS</vt:lpstr>
      <vt:lpstr>CONCLUSIONS + CONVERSATIONS</vt:lpstr>
      <vt:lpstr>PowerPoint Presentation</vt:lpstr>
      <vt:lpstr>PowerPoint Presentation</vt:lpstr>
      <vt:lpstr>CONCLUSIONS + CONVERSATIONS</vt:lpstr>
      <vt:lpstr>PowerPoint Presentation</vt:lpstr>
      <vt:lpstr>CONCLUSIONS + CONVERSATIONS</vt:lpstr>
      <vt:lpstr>CONCLUSIONS + CONVERSATIONS</vt:lpstr>
      <vt:lpstr>CONCLUSIONS + CONVERSATIONS</vt:lpstr>
      <vt:lpstr>CONCLUSIONS + CONVERSATIONS</vt:lpstr>
      <vt:lpstr>CONCLUSIONS + CONVERSATIONS</vt:lpstr>
      <vt:lpstr>PowerPoint Presentation</vt:lpstr>
      <vt:lpstr>What it will say:</vt:lpstr>
      <vt:lpstr>What it will say:</vt:lpstr>
      <vt:lpstr>What it will say:</vt:lpstr>
      <vt:lpstr>What it will say:</vt:lpstr>
      <vt:lpstr>What it will say:</vt:lpstr>
      <vt:lpstr>CONCLUSIONS + CONVERSATIONS</vt:lpstr>
      <vt:lpstr>CONCLUSIONS + CONVERSATIONS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 CONVERSATIONS</vt:lpstr>
      <vt:lpstr>CONCLUSIONS + CONVERSATIONS</vt:lpstr>
      <vt:lpstr> QUESTIONS AND DISCUSSION?</vt:lpstr>
      <vt:lpstr>UPCOMING MEETING: November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Jordan Dorn</dc:creator>
  <cp:lastModifiedBy>Aaron Schulenburg</cp:lastModifiedBy>
  <cp:revision>23</cp:revision>
  <dcterms:created xsi:type="dcterms:W3CDTF">2022-05-17T13:05:31Z</dcterms:created>
  <dcterms:modified xsi:type="dcterms:W3CDTF">2023-07-14T12:37:45Z</dcterms:modified>
</cp:coreProperties>
</file>